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61" r:id="rId2"/>
    <p:sldId id="276" r:id="rId3"/>
    <p:sldId id="301" r:id="rId4"/>
    <p:sldId id="264" r:id="rId5"/>
    <p:sldId id="316" r:id="rId6"/>
    <p:sldId id="266" r:id="rId7"/>
    <p:sldId id="305" r:id="rId8"/>
    <p:sldId id="282" r:id="rId9"/>
    <p:sldId id="311" r:id="rId10"/>
    <p:sldId id="306" r:id="rId11"/>
    <p:sldId id="310" r:id="rId12"/>
    <p:sldId id="262" r:id="rId13"/>
    <p:sldId id="303" r:id="rId14"/>
    <p:sldId id="283" r:id="rId15"/>
    <p:sldId id="307" r:id="rId16"/>
    <p:sldId id="285" r:id="rId17"/>
    <p:sldId id="287" r:id="rId18"/>
    <p:sldId id="309" r:id="rId19"/>
    <p:sldId id="321" r:id="rId20"/>
    <p:sldId id="298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clrMru>
    <a:srgbClr val="34ACFF"/>
    <a:srgbClr val="F3CC0B"/>
    <a:srgbClr val="26080D"/>
    <a:srgbClr val="750C26"/>
    <a:srgbClr val="7809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520"/>
    <p:restoredTop sz="75366" autoAdjust="0"/>
  </p:normalViewPr>
  <p:slideViewPr>
    <p:cSldViewPr snapToGrid="0" snapToObjects="1">
      <p:cViewPr>
        <p:scale>
          <a:sx n="117" d="100"/>
          <a:sy n="117" d="100"/>
        </p:scale>
        <p:origin x="1328" y="3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06F4F5-6370-624A-B10C-8F0EF8EECE97}" type="datetimeFigureOut">
              <a:rPr lang="en-US" smtClean="0"/>
              <a:t>1/31/17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CAA632-BF36-8648-9FE0-FF56A6833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353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3AB87-5E40-4043-825B-89EC98F421D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6969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5600" y="674688"/>
            <a:ext cx="5999163" cy="3375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charset="2"/>
              <a:buNone/>
            </a:pPr>
            <a:r>
              <a:rPr lang="en-US" baseline="0" dirty="0" smtClean="0"/>
              <a:t>SDS – top level this is our ON LINE Platform for teachers</a:t>
            </a:r>
          </a:p>
          <a:p>
            <a:pPr marL="171450" indent="-171450">
              <a:buFont typeface="Wingdings" charset="2"/>
              <a:buChar char="Ø"/>
            </a:pPr>
            <a:r>
              <a:rPr lang="en-US" baseline="0" dirty="0" smtClean="0"/>
              <a:t>As mentioned, the main way we reach teachers and students is through </a:t>
            </a:r>
            <a:r>
              <a:rPr lang="en-US" baseline="0" dirty="0" err="1" smtClean="0"/>
              <a:t>IWitness</a:t>
            </a:r>
            <a:r>
              <a:rPr lang="en-US" baseline="0" dirty="0" smtClean="0"/>
              <a:t> which is multidisciplinary, language arts, civics, history and more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US" baseline="0" dirty="0" smtClean="0"/>
              <a:t>Has 2000 testimonies a built-in video editor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US" baseline="0" dirty="0" smtClean="0"/>
              <a:t>Award-winning and standards aligned</a:t>
            </a:r>
          </a:p>
          <a:p>
            <a:pPr marL="171450" indent="-171450">
              <a:buFont typeface="Wingdings" charset="2"/>
              <a:buChar char="Ø"/>
            </a:pPr>
            <a:r>
              <a:rPr lang="en-US" baseline="0" dirty="0" err="1" smtClean="0"/>
              <a:t>Partnner</a:t>
            </a:r>
            <a:r>
              <a:rPr lang="en-US" baseline="0" dirty="0" smtClean="0"/>
              <a:t> with organizations and can imagine this with After School Matters</a:t>
            </a:r>
          </a:p>
          <a:p>
            <a:pPr marL="171450" indent="-171450">
              <a:buFont typeface="Wingdings" charset="2"/>
              <a:buChar char="Ø"/>
            </a:pPr>
            <a:r>
              <a:rPr lang="en-US" baseline="0" dirty="0" smtClean="0"/>
              <a:t>Teachers can build their own learning pathways</a:t>
            </a:r>
          </a:p>
          <a:p>
            <a:pPr marL="171450" indent="-171450">
              <a:buFont typeface="Wingdings" charset="2"/>
              <a:buChar char="Ø"/>
            </a:pPr>
            <a:r>
              <a:rPr lang="en-US" baseline="0" dirty="0" smtClean="0"/>
              <a:t>JUNE – when we meet with GLEF we will demo </a:t>
            </a:r>
            <a:r>
              <a:rPr lang="en-US" baseline="0" dirty="0" err="1" smtClean="0"/>
              <a:t>IWitness</a:t>
            </a:r>
            <a:endParaRPr lang="en-US" baseline="0" dirty="0" smtClean="0"/>
          </a:p>
          <a:p>
            <a:pPr marL="0" indent="0">
              <a:buFont typeface="Wingdings" charset="2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3AB87-5E40-4043-825B-89EC98F421D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94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charset="2"/>
              <a:buNone/>
            </a:pP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AA632-BF36-8648-9FE0-FF56A683378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5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674688"/>
            <a:ext cx="5994400" cy="3373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Updated</a:t>
            </a:r>
            <a:r>
              <a:rPr lang="en-US" baseline="0" dirty="0" smtClean="0"/>
              <a:t> LB 1/23/17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3AB87-5E40-4043-825B-89EC98F421D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1234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65113" indent="-265113">
              <a:spcBef>
                <a:spcPts val="600"/>
              </a:spcBef>
            </a:pPr>
            <a:r>
              <a:rPr lang="en-US" dirty="0" smtClean="0"/>
              <a:t>Audiences</a:t>
            </a:r>
            <a:r>
              <a:rPr lang="en-US" smtClean="0"/>
              <a:t>:</a:t>
            </a:r>
            <a:r>
              <a:rPr lang="en-US" baseline="0" smtClean="0"/>
              <a:t> </a:t>
            </a:r>
          </a:p>
          <a:p>
            <a:pPr marL="265113" indent="-265113">
              <a:spcBef>
                <a:spcPts val="600"/>
              </a:spcBef>
            </a:pPr>
            <a:r>
              <a:rPr 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National-Extrabold"/>
                <a:cs typeface="National-Extrabold"/>
              </a:rPr>
              <a:t>Educators</a:t>
            </a:r>
            <a:endParaRPr lang="en-US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National-Extrabold"/>
              <a:cs typeface="National-Extrabold"/>
            </a:endParaRPr>
          </a:p>
          <a:p>
            <a:pPr marL="265113" indent="-265113">
              <a:spcBef>
                <a:spcPts val="600"/>
              </a:spcBef>
            </a:pPr>
            <a: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ational-Extrabold"/>
                <a:cs typeface="National-Extrabold"/>
              </a:rPr>
              <a:t>Decision Makers</a:t>
            </a:r>
          </a:p>
          <a:p>
            <a:pPr marL="265113" indent="-265113">
              <a:spcBef>
                <a:spcPts val="600"/>
              </a:spcBef>
            </a:pPr>
            <a: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ational-Extrabold"/>
                <a:cs typeface="National-Extrabold"/>
              </a:rPr>
              <a:t>Scholars</a:t>
            </a:r>
          </a:p>
          <a:p>
            <a:pPr marL="265113" indent="-265113">
              <a:spcBef>
                <a:spcPts val="600"/>
              </a:spcBef>
            </a:pPr>
            <a: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ational-Extrabold"/>
                <a:cs typeface="National-Extrabold"/>
              </a:rPr>
              <a:t>Community</a:t>
            </a:r>
          </a:p>
          <a:p>
            <a:pPr marL="265113" indent="-265113">
              <a:spcBef>
                <a:spcPts val="600"/>
              </a:spcBef>
            </a:pPr>
            <a: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ational-Extrabold"/>
                <a:cs typeface="National-Extrabold"/>
              </a:rPr>
              <a:t>Organizations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ational-Extrabold"/>
                <a:cs typeface="National-Extrabold"/>
              </a:rPr>
              <a:t/>
            </a:r>
            <a:b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ational-Extrabold"/>
                <a:cs typeface="National-Extrabold"/>
              </a:rPr>
            </a:br>
            <a:endParaRPr lang="en-US" sz="1200" dirty="0" smtClean="0">
              <a:latin typeface="National-Light"/>
              <a:cs typeface="National-Light"/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3AB87-5E40-4043-825B-89EC98F421D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5719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SDS reviews the theory of change</a:t>
            </a:r>
          </a:p>
          <a:p>
            <a:endParaRPr lang="en-US" dirty="0" smtClean="0"/>
          </a:p>
          <a:p>
            <a:r>
              <a:rPr lang="en-US" dirty="0" smtClean="0"/>
              <a:t>Why does</a:t>
            </a:r>
            <a:r>
              <a:rPr lang="en-US" baseline="0" dirty="0" smtClean="0"/>
              <a:t> this matter in my own back yard??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theory of change – applies to </a:t>
            </a:r>
            <a:r>
              <a:rPr lang="en-US" baseline="0" dirty="0" err="1" smtClean="0"/>
              <a:t>Racisim</a:t>
            </a:r>
            <a:r>
              <a:rPr lang="en-US" baseline="0" dirty="0" smtClean="0"/>
              <a:t>, Bullying,  - how do we get them to make ethical choices – to participate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3AB87-5E40-4043-825B-89EC98F421D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551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50C26"/>
              </a:buClr>
              <a:buSzPct val="100000"/>
              <a:buFont typeface="Wingdings" charset="2"/>
              <a:buNone/>
              <a:tabLst/>
              <a:defRPr/>
            </a:pPr>
            <a:r>
              <a:rPr lang="en-US" baseline="0" dirty="0" smtClean="0">
                <a:latin typeface="National-Light"/>
                <a:cs typeface="National-Light"/>
              </a:rPr>
              <a:t>Sam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50C26"/>
              </a:buClr>
              <a:buSzPct val="100000"/>
              <a:buFont typeface="Wingdings" charset="2"/>
              <a:buChar char="Ø"/>
              <a:tabLst/>
              <a:defRPr/>
            </a:pPr>
            <a:r>
              <a:rPr lang="en-US" b="0" baseline="0" dirty="0" smtClean="0">
                <a:latin typeface="National-Light"/>
                <a:cs typeface="National-Light"/>
              </a:rPr>
              <a:t>There are a 5 pathways to access the archive and we’ll look at a couple – here’s the overview: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50C26"/>
              </a:buClr>
              <a:buSzPct val="100000"/>
              <a:buFont typeface="Wingdings" charset="2"/>
              <a:buChar char="Ø"/>
              <a:tabLst/>
              <a:defRPr/>
            </a:pPr>
            <a:r>
              <a:rPr lang="en-US" sz="1200" b="1" dirty="0" smtClean="0">
                <a:solidFill>
                  <a:prstClr val="black"/>
                </a:solidFill>
                <a:latin typeface="Gill Sans MT" pitchFamily="34" charset="0"/>
              </a:rPr>
              <a:t>Full</a:t>
            </a:r>
            <a:r>
              <a:rPr lang="en-US" sz="1200" b="1" baseline="0" dirty="0" smtClean="0">
                <a:solidFill>
                  <a:prstClr val="black"/>
                </a:solidFill>
                <a:latin typeface="Gill Sans MT" pitchFamily="34" charset="0"/>
              </a:rPr>
              <a:t> Visual History Archive </a:t>
            </a:r>
            <a:r>
              <a:rPr lang="en-US" sz="1200" dirty="0" smtClean="0">
                <a:solidFill>
                  <a:prstClr val="black"/>
                </a:solidFill>
                <a:latin typeface="Gill Sans MT" pitchFamily="34" charset="0"/>
              </a:rPr>
              <a:t>– Watch and search within 54,000 Institute testimonies: Now at 55 institutions scaling to 500</a:t>
            </a:r>
            <a:r>
              <a:rPr lang="en-US" sz="1200" baseline="0" dirty="0" smtClean="0">
                <a:solidFill>
                  <a:prstClr val="black"/>
                </a:solidFill>
                <a:latin typeface="Gill Sans MT" pitchFamily="34" charset="0"/>
              </a:rPr>
              <a:t> with ProQuest</a:t>
            </a:r>
            <a:endParaRPr lang="en-US" sz="1200" dirty="0" smtClean="0">
              <a:solidFill>
                <a:prstClr val="black"/>
              </a:solidFill>
              <a:latin typeface="Gill Sans MT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50C26"/>
              </a:buClr>
              <a:buSzPct val="100000"/>
              <a:buFont typeface="Wingdings" charset="2"/>
              <a:buChar char="Ø"/>
              <a:tabLst/>
              <a:defRPr/>
            </a:pPr>
            <a:r>
              <a:rPr lang="en-US" sz="1200" b="1" dirty="0" err="1" smtClean="0">
                <a:solidFill>
                  <a:srgbClr val="000000"/>
                </a:solidFill>
                <a:latin typeface="Gill Sans MT" pitchFamily="34" charset="0"/>
              </a:rPr>
              <a:t>VHAOnline</a:t>
            </a:r>
            <a:r>
              <a:rPr lang="en-US" sz="1200" dirty="0" smtClean="0">
                <a:solidFill>
                  <a:srgbClr val="000000"/>
                </a:solidFill>
                <a:latin typeface="Gill Sans MT" pitchFamily="34" charset="0"/>
              </a:rPr>
              <a:t> – 1600 viewable testimonies , plus all 54,000 testimonies metadata – Public</a:t>
            </a:r>
            <a:r>
              <a:rPr lang="en-US" sz="1200" baseline="0" dirty="0" smtClean="0">
                <a:solidFill>
                  <a:srgbClr val="000000"/>
                </a:solidFill>
                <a:latin typeface="Gill Sans MT" pitchFamily="34" charset="0"/>
              </a:rPr>
              <a:t> Access</a:t>
            </a:r>
            <a:endParaRPr lang="en-US" sz="1200" dirty="0" smtClean="0">
              <a:solidFill>
                <a:srgbClr val="000000"/>
              </a:solidFill>
              <a:latin typeface="Gill Sans MT" pitchFamily="34" charset="0"/>
            </a:endParaRP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50C26"/>
              </a:buClr>
              <a:buSzPct val="100000"/>
              <a:buFont typeface="Wingdings" charset="2"/>
              <a:buChar char="Ø"/>
              <a:tabLst/>
              <a:defRPr/>
            </a:pPr>
            <a:r>
              <a:rPr lang="en-US" sz="1200" b="1" dirty="0" smtClean="0">
                <a:solidFill>
                  <a:prstClr val="black"/>
                </a:solidFill>
                <a:latin typeface="Gill Sans MT" pitchFamily="34" charset="0"/>
                <a:ea typeface="ＭＳ Ｐゴシック" charset="0"/>
                <a:cs typeface="Arial" charset="0"/>
              </a:rPr>
              <a:t>YouTube</a:t>
            </a:r>
            <a:r>
              <a:rPr lang="en-US" sz="1200" baseline="0" dirty="0" smtClean="0">
                <a:solidFill>
                  <a:prstClr val="black"/>
                </a:solidFill>
                <a:latin typeface="Gill Sans MT" pitchFamily="34" charset="0"/>
                <a:ea typeface="ＭＳ Ｐゴシック" charset="0"/>
                <a:cs typeface="Arial" charset="0"/>
              </a:rPr>
              <a:t> – </a:t>
            </a:r>
            <a:r>
              <a:rPr lang="en-US" sz="1200" dirty="0" smtClean="0">
                <a:solidFill>
                  <a:prstClr val="black"/>
                </a:solidFill>
                <a:latin typeface="Gill Sans MT" pitchFamily="34" charset="0"/>
                <a:ea typeface="ＭＳ Ｐゴシック" charset="0"/>
                <a:cs typeface="Arial" charset="0"/>
              </a:rPr>
              <a:t>Limited search and browse; 96 full-length testimonies, 30 clips &amp; 163 related videos -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50C26"/>
              </a:buClr>
              <a:buSzPct val="100000"/>
              <a:buFont typeface="Wingdings" charset="2"/>
              <a:buChar char="Ø"/>
              <a:tabLst/>
              <a:defRPr/>
            </a:pPr>
            <a:r>
              <a:rPr lang="en-US" sz="1200" b="1" dirty="0" smtClean="0">
                <a:solidFill>
                  <a:prstClr val="black"/>
                </a:solidFill>
                <a:latin typeface="Gill Sans MT" pitchFamily="34" charset="0"/>
              </a:rPr>
              <a:t>Website</a:t>
            </a:r>
            <a:r>
              <a:rPr lang="en-US" sz="1200" dirty="0" smtClean="0">
                <a:solidFill>
                  <a:prstClr val="black"/>
                </a:solidFill>
                <a:latin typeface="Gill Sans MT" pitchFamily="34" charset="0"/>
              </a:rPr>
              <a:t> - Featured clips, educational content, whole testimony; to browse, download &amp; use</a:t>
            </a:r>
            <a:endParaRPr lang="en-US" sz="1200" dirty="0" smtClean="0">
              <a:solidFill>
                <a:srgbClr val="000000"/>
              </a:solidFill>
              <a:latin typeface="Gill Sans MT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50C26"/>
              </a:buClr>
              <a:buSzPct val="100000"/>
              <a:buFont typeface="Wingdings" charset="2"/>
              <a:buChar char="Ø"/>
              <a:tabLst/>
              <a:defRPr/>
            </a:pPr>
            <a:r>
              <a:rPr lang="en-US" sz="1200" b="1" dirty="0" smtClean="0">
                <a:solidFill>
                  <a:srgbClr val="000000"/>
                </a:solidFill>
                <a:latin typeface="Gill Sans MT" pitchFamily="34" charset="0"/>
              </a:rPr>
              <a:t>IWitness</a:t>
            </a:r>
            <a:r>
              <a:rPr lang="en-US" sz="1200" dirty="0" smtClean="0">
                <a:solidFill>
                  <a:srgbClr val="000000"/>
                </a:solidFill>
                <a:latin typeface="Gill Sans MT" pitchFamily="34" charset="0"/>
              </a:rPr>
              <a:t> –1,500+ video testimonies, multimedia activities &amp; resources for teaching purposes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50C26"/>
              </a:buClr>
              <a:buSzPct val="100000"/>
              <a:buFont typeface="Wingdings" charset="2"/>
              <a:buChar char="Ø"/>
              <a:tabLst/>
              <a:defRPr/>
            </a:pPr>
            <a:endParaRPr lang="en-US" sz="1200" dirty="0" smtClean="0">
              <a:solidFill>
                <a:srgbClr val="000000"/>
              </a:solidFill>
              <a:latin typeface="Gill Sans MT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50C26"/>
              </a:buClr>
              <a:buSzPct val="100000"/>
              <a:buFont typeface="Wingdings" charset="2"/>
              <a:buChar char="Ø"/>
              <a:tabLst/>
              <a:defRPr/>
            </a:pPr>
            <a:r>
              <a:rPr lang="en-US" baseline="0" dirty="0" smtClean="0">
                <a:latin typeface="National-Light"/>
                <a:cs typeface="National-Light"/>
              </a:rPr>
              <a:t>Let’s take a look at the </a:t>
            </a:r>
            <a:r>
              <a:rPr lang="en-US" baseline="0" dirty="0" err="1" smtClean="0">
                <a:latin typeface="National-Light"/>
                <a:cs typeface="National-Light"/>
              </a:rPr>
              <a:t>VHAOnline</a:t>
            </a:r>
            <a:r>
              <a:rPr lang="en-US" baseline="0" dirty="0" smtClean="0">
                <a:latin typeface="National-Light"/>
                <a:cs typeface="National-Light"/>
              </a:rPr>
              <a:t> for a demonstration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50C26"/>
              </a:buClr>
              <a:buSzPct val="100000"/>
              <a:buFont typeface="Wingdings" charset="2"/>
              <a:buChar char="Ø"/>
              <a:tabLst/>
              <a:defRPr/>
            </a:pPr>
            <a:r>
              <a:rPr lang="en-US" baseline="0" dirty="0" smtClean="0">
                <a:latin typeface="National-Light"/>
                <a:cs typeface="National-Light"/>
              </a:rPr>
              <a:t>Throw in some examples of unexpected and amazing research: Gratitude / Mapping by Experience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50C26"/>
              </a:buClr>
              <a:buSzPct val="100000"/>
              <a:buFont typeface="Wingdings" charset="2"/>
              <a:buNone/>
              <a:tabLst/>
              <a:defRPr/>
            </a:pPr>
            <a:endParaRPr lang="en-US" sz="1200" dirty="0" smtClean="0">
              <a:solidFill>
                <a:srgbClr val="000000"/>
              </a:solidFill>
              <a:latin typeface="Gill Sans MT" pitchFamily="34" charset="0"/>
            </a:endParaRP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50C26"/>
              </a:buClr>
              <a:buSzPct val="100000"/>
              <a:buFont typeface="Wingdings" charset="2"/>
              <a:buChar char="Ø"/>
              <a:tabLst/>
              <a:defRPr/>
            </a:pPr>
            <a:endParaRPr lang="en-US" sz="1200" dirty="0" smtClean="0">
              <a:solidFill>
                <a:prstClr val="black"/>
              </a:solidFill>
              <a:latin typeface="Gill Sans MT" pitchFamily="34" charset="0"/>
              <a:ea typeface="ＭＳ Ｐゴシック" charset="0"/>
              <a:cs typeface="Arial" charset="0"/>
            </a:endParaRP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50C26"/>
              </a:buClr>
              <a:buSzPct val="100000"/>
              <a:buFont typeface="Wingdings" charset="2"/>
              <a:buChar char="Ø"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AA632-BF36-8648-9FE0-FF56A683378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673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8900" indent="-88900">
              <a:spcAft>
                <a:spcPts val="400"/>
              </a:spcAft>
              <a:buClr>
                <a:srgbClr val="750C26"/>
              </a:buClr>
              <a:buSzPct val="100000"/>
              <a:buFont typeface="Arial"/>
              <a:buChar char="•"/>
            </a:pPr>
            <a:r>
              <a:rPr lang="en-US" sz="1200" dirty="0" smtClean="0">
                <a:latin typeface="National-Light"/>
                <a:cs typeface="National-Light"/>
              </a:rPr>
              <a:t>The Holocaust – 1939/1945</a:t>
            </a:r>
          </a:p>
          <a:p>
            <a:pPr marL="88900" indent="-88900">
              <a:spcAft>
                <a:spcPts val="400"/>
              </a:spcAft>
              <a:buClr>
                <a:srgbClr val="750C26"/>
              </a:buClr>
              <a:buSzPct val="100000"/>
              <a:buFont typeface="Arial"/>
              <a:buChar char="•"/>
            </a:pPr>
            <a:r>
              <a:rPr lang="it-IT" sz="1200" dirty="0" err="1" smtClean="0">
                <a:latin typeface="National-Light"/>
                <a:cs typeface="National-Light"/>
              </a:rPr>
              <a:t>Armenian</a:t>
            </a:r>
            <a:r>
              <a:rPr lang="it-IT" sz="1200" dirty="0" smtClean="0">
                <a:latin typeface="National-Light"/>
                <a:cs typeface="National-Light"/>
              </a:rPr>
              <a:t> Genocide – 1915/1917</a:t>
            </a:r>
          </a:p>
          <a:p>
            <a:pPr marL="88900" indent="-88900">
              <a:spcAft>
                <a:spcPts val="400"/>
              </a:spcAft>
              <a:buClr>
                <a:srgbClr val="750C26"/>
              </a:buClr>
              <a:buSzPct val="100000"/>
              <a:buFont typeface="Arial"/>
              <a:buChar char="•"/>
            </a:pPr>
            <a:r>
              <a:rPr lang="it-IT" sz="1200" dirty="0" smtClean="0">
                <a:latin typeface="National-Light"/>
                <a:cs typeface="National-Light"/>
              </a:rPr>
              <a:t>Nanjing </a:t>
            </a:r>
            <a:r>
              <a:rPr lang="it-IT" sz="1200" dirty="0" err="1" smtClean="0">
                <a:latin typeface="National-Light"/>
                <a:cs typeface="National-Light"/>
              </a:rPr>
              <a:t>Massacre</a:t>
            </a:r>
            <a:r>
              <a:rPr lang="it-IT" sz="1200" dirty="0" smtClean="0">
                <a:latin typeface="National-Light"/>
                <a:cs typeface="National-Light"/>
              </a:rPr>
              <a:t> – 1937</a:t>
            </a:r>
          </a:p>
          <a:p>
            <a:pPr marL="88900" indent="-88900">
              <a:spcAft>
                <a:spcPts val="400"/>
              </a:spcAft>
              <a:buClr>
                <a:srgbClr val="750C26"/>
              </a:buClr>
              <a:buSzPct val="100000"/>
              <a:buFont typeface="Arial"/>
              <a:buChar char="•"/>
            </a:pPr>
            <a:r>
              <a:rPr lang="it-IT" sz="1200" dirty="0" err="1" smtClean="0">
                <a:latin typeface="National-Light"/>
                <a:cs typeface="National-Light"/>
              </a:rPr>
              <a:t>Cambodian</a:t>
            </a:r>
            <a:r>
              <a:rPr lang="it-IT" sz="1200" dirty="0" smtClean="0">
                <a:latin typeface="National-Light"/>
                <a:cs typeface="National-Light"/>
              </a:rPr>
              <a:t> Genocide – 1975/1979</a:t>
            </a:r>
          </a:p>
          <a:p>
            <a:pPr marL="88900" indent="-88900">
              <a:spcAft>
                <a:spcPts val="400"/>
              </a:spcAft>
              <a:buClr>
                <a:srgbClr val="750C26"/>
              </a:buClr>
              <a:buSzPct val="100000"/>
              <a:buFont typeface="Arial"/>
              <a:buChar char="•"/>
            </a:pPr>
            <a:r>
              <a:rPr lang="it-IT" sz="1200" dirty="0" err="1" smtClean="0">
                <a:latin typeface="National-Light"/>
                <a:cs typeface="National-Light"/>
              </a:rPr>
              <a:t>Guatemalan</a:t>
            </a:r>
            <a:r>
              <a:rPr lang="it-IT" sz="1200" dirty="0" smtClean="0">
                <a:latin typeface="National-Light"/>
                <a:cs typeface="National-Light"/>
              </a:rPr>
              <a:t> Genocide – 1981/1983</a:t>
            </a:r>
          </a:p>
          <a:p>
            <a:pPr marL="88900" indent="-88900">
              <a:spcAft>
                <a:spcPts val="400"/>
              </a:spcAft>
              <a:buClr>
                <a:srgbClr val="750C26"/>
              </a:buClr>
              <a:buSzPct val="100000"/>
              <a:buFont typeface="Arial"/>
              <a:buChar char="•"/>
            </a:pPr>
            <a:r>
              <a:rPr lang="it-IT" sz="1200" dirty="0" err="1" smtClean="0">
                <a:latin typeface="National-Light"/>
                <a:cs typeface="National-Light"/>
              </a:rPr>
              <a:t>Rwandan</a:t>
            </a:r>
            <a:r>
              <a:rPr lang="it-IT" sz="1200" dirty="0" smtClean="0">
                <a:latin typeface="National-Light"/>
                <a:cs typeface="National-Light"/>
              </a:rPr>
              <a:t> Tutsi Genocide – 1994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AA632-BF36-8648-9FE0-FF56A683378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214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5600" y="674688"/>
            <a:ext cx="5999163" cy="3375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</a:t>
            </a:r>
          </a:p>
          <a:p>
            <a:pPr marL="171450" indent="-171450">
              <a:buFont typeface="Wingdings" charset="2"/>
              <a:buChar char="Ø"/>
            </a:pPr>
            <a:r>
              <a:rPr lang="en-US" dirty="0" smtClean="0"/>
              <a:t>Launched</a:t>
            </a:r>
            <a:r>
              <a:rPr lang="en-US" baseline="0" dirty="0" smtClean="0"/>
              <a:t> in 2014 – It is the Academic Unit for research</a:t>
            </a:r>
          </a:p>
          <a:p>
            <a:pPr marL="171450" indent="-171450">
              <a:buFont typeface="Wingdings" charset="2"/>
              <a:buChar char="Ø"/>
            </a:pPr>
            <a:r>
              <a:rPr lang="en-US" dirty="0" smtClean="0"/>
              <a:t>In just two years, the Center for Advanced Genocide Research has become a</a:t>
            </a:r>
            <a:r>
              <a:rPr lang="en-US" baseline="0" dirty="0" smtClean="0"/>
              <a:t> destination for scholars around the world</a:t>
            </a:r>
          </a:p>
          <a:p>
            <a:pPr marL="171450" indent="-171450">
              <a:buFont typeface="Wingdings" charset="2"/>
              <a:buChar char="Ø"/>
            </a:pPr>
            <a:r>
              <a:rPr lang="en-US" b="1" baseline="0" dirty="0" smtClean="0"/>
              <a:t>It</a:t>
            </a:r>
            <a:r>
              <a:rPr lang="uk-UA" b="1" baseline="0" dirty="0" smtClean="0"/>
              <a:t>’</a:t>
            </a:r>
            <a:r>
              <a:rPr lang="en-US" b="1" baseline="0" dirty="0" smtClean="0"/>
              <a:t>s the academy of learning to help us understand the environment that supports genocide and how to resist it and intervene in the cycle that leads to it</a:t>
            </a:r>
          </a:p>
          <a:p>
            <a:pPr marL="171450" indent="-171450">
              <a:buFont typeface="Wingdings" charset="2"/>
              <a:buChar char="Ø"/>
            </a:pPr>
            <a:r>
              <a:rPr lang="en-US" b="0" baseline="0" dirty="0" smtClean="0"/>
              <a:t>SDS anecdote such as Guatemala </a:t>
            </a:r>
            <a:r>
              <a:rPr lang="en-US" b="0" baseline="0" dirty="0" err="1" smtClean="0"/>
              <a:t>conf</a:t>
            </a:r>
            <a:r>
              <a:rPr lang="en-US" b="0" baseline="0" dirty="0" smtClean="0"/>
              <a:t> Frank Marshall movie at telluride – any samples? Gratitude Study???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3AB87-5E40-4043-825B-89EC98F421D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457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413" y="696418"/>
            <a:ext cx="6165367" cy="34867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it is both an individual experience and then a collective experience for young people who engage with testimony. kids come to the table with varying levels of skills and competencies.  They evolve.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3AB87-5E40-4043-825B-89EC98F421D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881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EE1AAFC-9B22-1848-91F7-55F63065DE47}" type="datetimeFigureOut">
              <a:rPr lang="en-US" smtClean="0"/>
              <a:t>1/31/17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F2ECF00-BF44-9E4E-BB1F-20B905E37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80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EE1AAFC-9B22-1848-91F7-55F63065DE47}" type="datetimeFigureOut">
              <a:rPr lang="en-US" smtClean="0"/>
              <a:t>1/31/17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F2ECF00-BF44-9E4E-BB1F-20B905E37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99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EE1AAFC-9B22-1848-91F7-55F63065DE47}" type="datetimeFigureOut">
              <a:rPr lang="en-US" smtClean="0"/>
              <a:t>1/31/17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F2ECF00-BF44-9E4E-BB1F-20B905E37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72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EE1AAFC-9B22-1848-91F7-55F63065DE47}" type="datetimeFigureOut">
              <a:rPr lang="en-US" smtClean="0"/>
              <a:t>1/31/17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F2ECF00-BF44-9E4E-BB1F-20B905E37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40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EE1AAFC-9B22-1848-91F7-55F63065DE47}" type="datetimeFigureOut">
              <a:rPr lang="en-US" smtClean="0"/>
              <a:t>1/31/17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F2ECF00-BF44-9E4E-BB1F-20B905E37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53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EE1AAFC-9B22-1848-91F7-55F63065DE47}" type="datetimeFigureOut">
              <a:rPr lang="en-US" smtClean="0"/>
              <a:t>1/31/17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F2ECF00-BF44-9E4E-BB1F-20B905E37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79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EE1AAFC-9B22-1848-91F7-55F63065DE47}" type="datetimeFigureOut">
              <a:rPr lang="en-US" smtClean="0"/>
              <a:t>1/31/17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F2ECF00-BF44-9E4E-BB1F-20B905E37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08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EE1AAFC-9B22-1848-91F7-55F63065DE47}" type="datetimeFigureOut">
              <a:rPr lang="en-US" smtClean="0"/>
              <a:t>1/31/17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F2ECF00-BF44-9E4E-BB1F-20B905E37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24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EE1AAFC-9B22-1848-91F7-55F63065DE47}" type="datetimeFigureOut">
              <a:rPr lang="en-US" smtClean="0"/>
              <a:t>1/31/17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F2ECF00-BF44-9E4E-BB1F-20B905E37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81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EE1AAFC-9B22-1848-91F7-55F63065DE47}" type="datetimeFigureOut">
              <a:rPr lang="en-US" smtClean="0"/>
              <a:t>1/31/17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F2ECF00-BF44-9E4E-BB1F-20B905E37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9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EE1AAFC-9B22-1848-91F7-55F63065DE47}" type="datetimeFigureOut">
              <a:rPr lang="en-US" smtClean="0"/>
              <a:t>1/31/17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F2ECF00-BF44-9E4E-BB1F-20B905E37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26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09099"/>
            <a:ext cx="8229600" cy="46405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86858"/>
            <a:ext cx="8229600" cy="36330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98966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2000" b="0" i="1" kern="1200">
          <a:solidFill>
            <a:srgbClr val="750C26"/>
          </a:solidFill>
          <a:latin typeface="Adobe Caslon Pro SmBd"/>
          <a:ea typeface="+mj-ea"/>
          <a:cs typeface="Adobe Caslon Pro SmBd"/>
        </a:defRPr>
      </a:lvl1pPr>
    </p:titleStyle>
    <p:bodyStyle>
      <a:lvl1pPr marL="0" marR="0" indent="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Tx/>
        <a:buNone/>
        <a:tabLst/>
        <a:defRPr sz="1800" kern="1200">
          <a:solidFill>
            <a:schemeClr val="tx1"/>
          </a:solidFill>
          <a:latin typeface="Adobe Caslon Pro"/>
          <a:ea typeface="+mn-ea"/>
          <a:cs typeface="Adobe Caslon Pro"/>
        </a:defRPr>
      </a:lvl1pPr>
      <a:lvl2pPr marL="0" indent="0" algn="l" defTabSz="457200" rtl="0" eaLnBrk="1" latinLnBrk="0" hangingPunct="1">
        <a:spcBef>
          <a:spcPts val="0"/>
        </a:spcBef>
        <a:spcAft>
          <a:spcPts val="600"/>
        </a:spcAft>
        <a:buFontTx/>
        <a:buNone/>
        <a:defRPr sz="1500" b="0" i="0" kern="1200">
          <a:solidFill>
            <a:schemeClr val="tx1"/>
          </a:solidFill>
          <a:latin typeface="National-Book"/>
          <a:ea typeface="+mn-ea"/>
          <a:cs typeface="National-Boo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png"/><Relationship Id="rId1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14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jpeg"/><Relationship Id="rId1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jpe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jpeg"/><Relationship Id="rId9" Type="http://schemas.openxmlformats.org/officeDocument/2006/relationships/image" Target="../media/image17.jpeg"/><Relationship Id="rId10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960756"/>
            <a:ext cx="9144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 smtClean="0">
                <a:solidFill>
                  <a:schemeClr val="bg1"/>
                </a:solidFill>
                <a:latin typeface="Adobe Caslon Pro"/>
                <a:cs typeface="Adobe Caslon Pro"/>
              </a:rPr>
              <a:t>Welcome</a:t>
            </a:r>
          </a:p>
        </p:txBody>
      </p:sp>
    </p:spTree>
    <p:extLst>
      <p:ext uri="{BB962C8B-B14F-4D97-AF65-F5344CB8AC3E}">
        <p14:creationId xmlns:p14="http://schemas.microsoft.com/office/powerpoint/2010/main" val="238802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Oval 149"/>
          <p:cNvSpPr>
            <a:spLocks noChangeAspect="1"/>
          </p:cNvSpPr>
          <p:nvPr/>
        </p:nvSpPr>
        <p:spPr>
          <a:xfrm>
            <a:off x="1934945" y="1437909"/>
            <a:ext cx="891540" cy="869820"/>
          </a:xfrm>
          <a:prstGeom prst="ellipse">
            <a:avLst/>
          </a:prstGeom>
          <a:solidFill>
            <a:srgbClr val="8000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51" name="Oval 150"/>
          <p:cNvSpPr>
            <a:spLocks noChangeAspect="1"/>
          </p:cNvSpPr>
          <p:nvPr/>
        </p:nvSpPr>
        <p:spPr>
          <a:xfrm>
            <a:off x="3075078" y="1437909"/>
            <a:ext cx="891540" cy="869820"/>
          </a:xfrm>
          <a:prstGeom prst="ellipse">
            <a:avLst/>
          </a:prstGeom>
          <a:solidFill>
            <a:srgbClr val="8000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100" dirty="0"/>
          </a:p>
        </p:txBody>
      </p:sp>
      <p:sp>
        <p:nvSpPr>
          <p:cNvPr id="152" name="Oval 151"/>
          <p:cNvSpPr>
            <a:spLocks noChangeAspect="1"/>
          </p:cNvSpPr>
          <p:nvPr/>
        </p:nvSpPr>
        <p:spPr>
          <a:xfrm>
            <a:off x="4189501" y="1437909"/>
            <a:ext cx="891540" cy="869820"/>
          </a:xfrm>
          <a:prstGeom prst="ellipse">
            <a:avLst/>
          </a:prstGeom>
          <a:solidFill>
            <a:srgbClr val="8000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100" dirty="0"/>
          </a:p>
        </p:txBody>
      </p:sp>
      <p:sp>
        <p:nvSpPr>
          <p:cNvPr id="153" name="Oval 152"/>
          <p:cNvSpPr>
            <a:spLocks noChangeAspect="1"/>
          </p:cNvSpPr>
          <p:nvPr/>
        </p:nvSpPr>
        <p:spPr>
          <a:xfrm>
            <a:off x="1934945" y="2309932"/>
            <a:ext cx="891540" cy="869820"/>
          </a:xfrm>
          <a:prstGeom prst="ellipse">
            <a:avLst/>
          </a:prstGeom>
          <a:solidFill>
            <a:srgbClr val="B3B3B3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154" name="Oval 153"/>
          <p:cNvSpPr>
            <a:spLocks noChangeAspect="1"/>
          </p:cNvSpPr>
          <p:nvPr/>
        </p:nvSpPr>
        <p:spPr>
          <a:xfrm>
            <a:off x="3075078" y="2309932"/>
            <a:ext cx="891540" cy="869820"/>
          </a:xfrm>
          <a:prstGeom prst="ellipse">
            <a:avLst/>
          </a:prstGeom>
          <a:solidFill>
            <a:srgbClr val="B3B3B3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100" dirty="0"/>
          </a:p>
        </p:txBody>
      </p:sp>
      <p:sp>
        <p:nvSpPr>
          <p:cNvPr id="155" name="Oval 154"/>
          <p:cNvSpPr>
            <a:spLocks noChangeAspect="1"/>
          </p:cNvSpPr>
          <p:nvPr/>
        </p:nvSpPr>
        <p:spPr>
          <a:xfrm>
            <a:off x="4189501" y="2309932"/>
            <a:ext cx="891540" cy="869820"/>
          </a:xfrm>
          <a:prstGeom prst="ellipse">
            <a:avLst/>
          </a:prstGeom>
          <a:solidFill>
            <a:srgbClr val="B3B3B3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100" dirty="0"/>
          </a:p>
        </p:txBody>
      </p:sp>
      <p:sp>
        <p:nvSpPr>
          <p:cNvPr id="156" name="Oval 155"/>
          <p:cNvSpPr>
            <a:spLocks noChangeAspect="1"/>
          </p:cNvSpPr>
          <p:nvPr/>
        </p:nvSpPr>
        <p:spPr>
          <a:xfrm>
            <a:off x="1934945" y="3216376"/>
            <a:ext cx="891540" cy="869820"/>
          </a:xfrm>
          <a:prstGeom prst="ellipse">
            <a:avLst/>
          </a:prstGeom>
          <a:solidFill>
            <a:srgbClr val="FFCC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157" name="Oval 156"/>
          <p:cNvSpPr>
            <a:spLocks noChangeAspect="1"/>
          </p:cNvSpPr>
          <p:nvPr/>
        </p:nvSpPr>
        <p:spPr>
          <a:xfrm>
            <a:off x="3075078" y="3209321"/>
            <a:ext cx="891540" cy="869820"/>
          </a:xfrm>
          <a:prstGeom prst="ellipse">
            <a:avLst/>
          </a:prstGeom>
          <a:solidFill>
            <a:srgbClr val="FFCC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158" name="Oval 157"/>
          <p:cNvSpPr>
            <a:spLocks noChangeAspect="1"/>
          </p:cNvSpPr>
          <p:nvPr/>
        </p:nvSpPr>
        <p:spPr>
          <a:xfrm>
            <a:off x="4189501" y="3209321"/>
            <a:ext cx="891540" cy="869820"/>
          </a:xfrm>
          <a:prstGeom prst="ellipse">
            <a:avLst/>
          </a:prstGeom>
          <a:solidFill>
            <a:srgbClr val="FFCC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159" name="TextBox 158"/>
          <p:cNvSpPr txBox="1"/>
          <p:nvPr/>
        </p:nvSpPr>
        <p:spPr>
          <a:xfrm>
            <a:off x="2022369" y="2619457"/>
            <a:ext cx="704369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100" dirty="0">
                <a:cs typeface="National-Medium"/>
              </a:rPr>
              <a:t>INSIGHT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3001536" y="2618350"/>
            <a:ext cx="1018800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100" dirty="0">
                <a:cs typeface="National-Medium"/>
              </a:rPr>
              <a:t>COMMITMENT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4144405" y="2602161"/>
            <a:ext cx="1043944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100" dirty="0">
                <a:cs typeface="National-Medium"/>
              </a:rPr>
              <a:t>PARTICIPATION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2036586" y="1732837"/>
            <a:ext cx="664634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cs typeface="National-Medium"/>
              </a:rPr>
              <a:t>IDEA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3089619" y="1732837"/>
            <a:ext cx="826401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cs typeface="National-Medium"/>
              </a:rPr>
              <a:t>INTEREST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4248814" y="1741732"/>
            <a:ext cx="771803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cs typeface="National-Medium"/>
              </a:rPr>
              <a:t>INTENT</a:t>
            </a:r>
          </a:p>
        </p:txBody>
      </p:sp>
      <p:sp>
        <p:nvSpPr>
          <p:cNvPr id="165" name="TextBox 164"/>
          <p:cNvSpPr txBox="1"/>
          <p:nvPr/>
        </p:nvSpPr>
        <p:spPr>
          <a:xfrm>
            <a:off x="2038319" y="3538315"/>
            <a:ext cx="664634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100" dirty="0">
                <a:cs typeface="National-Medium"/>
              </a:rPr>
              <a:t>USE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3039802" y="3523285"/>
            <a:ext cx="909189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100" dirty="0">
                <a:cs typeface="National-Medium"/>
              </a:rPr>
              <a:t>INTEGRATE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4151559" y="3526551"/>
            <a:ext cx="947756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100" dirty="0">
                <a:cs typeface="National-Medium"/>
              </a:rPr>
              <a:t>CONTRIBUTE</a:t>
            </a:r>
          </a:p>
        </p:txBody>
      </p:sp>
      <p:pic>
        <p:nvPicPr>
          <p:cNvPr id="170" name="Picture 169" descr="arrow-icon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5572" y="3506954"/>
            <a:ext cx="223215" cy="216552"/>
          </a:xfrm>
          <a:prstGeom prst="rect">
            <a:avLst/>
          </a:prstGeom>
        </p:spPr>
      </p:pic>
      <p:pic>
        <p:nvPicPr>
          <p:cNvPr id="171" name="Picture 170" descr="arrow-icon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2272" y="2593899"/>
            <a:ext cx="223215" cy="216552"/>
          </a:xfrm>
          <a:prstGeom prst="rect">
            <a:avLst/>
          </a:prstGeom>
        </p:spPr>
      </p:pic>
      <p:pic>
        <p:nvPicPr>
          <p:cNvPr id="173" name="Picture 172" descr="arrow-icon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8603" y="3504148"/>
            <a:ext cx="223215" cy="216552"/>
          </a:xfrm>
          <a:prstGeom prst="rect">
            <a:avLst/>
          </a:prstGeom>
        </p:spPr>
      </p:pic>
      <p:pic>
        <p:nvPicPr>
          <p:cNvPr id="175" name="Picture 174" descr="arrow-icon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742" y="1722003"/>
            <a:ext cx="223215" cy="216552"/>
          </a:xfrm>
          <a:prstGeom prst="rect">
            <a:avLst/>
          </a:prstGeom>
        </p:spPr>
      </p:pic>
      <p:pic>
        <p:nvPicPr>
          <p:cNvPr id="176" name="Picture 175" descr="arrow-icon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7845" y="1721241"/>
            <a:ext cx="223215" cy="216552"/>
          </a:xfrm>
          <a:prstGeom prst="rect">
            <a:avLst/>
          </a:prstGeom>
        </p:spPr>
      </p:pic>
      <p:pic>
        <p:nvPicPr>
          <p:cNvPr id="72" name="Picture 71" descr="arrow-icon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8309" y="2599956"/>
            <a:ext cx="223215" cy="21655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Theory of Change</a:t>
            </a:r>
            <a:endParaRPr lang="en-US" dirty="0"/>
          </a:p>
        </p:txBody>
      </p:sp>
      <p:sp>
        <p:nvSpPr>
          <p:cNvPr id="64" name="Right Arrow 63"/>
          <p:cNvSpPr/>
          <p:nvPr/>
        </p:nvSpPr>
        <p:spPr>
          <a:xfrm>
            <a:off x="5222442" y="2674512"/>
            <a:ext cx="214126" cy="149021"/>
          </a:xfrm>
          <a:prstGeom prst="rightArrow">
            <a:avLst/>
          </a:prstGeom>
          <a:solidFill>
            <a:srgbClr val="800000"/>
          </a:solidFill>
          <a:ln>
            <a:solidFill>
              <a:srgbClr val="99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63" name="Rounded Rectangle 62"/>
          <p:cNvSpPr/>
          <p:nvPr/>
        </p:nvSpPr>
        <p:spPr>
          <a:xfrm>
            <a:off x="5663747" y="2249050"/>
            <a:ext cx="1455200" cy="1127870"/>
          </a:xfrm>
          <a:prstGeom prst="round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5735999" y="3494736"/>
            <a:ext cx="1401071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b="1" i="1" dirty="0">
                <a:ea typeface="National Medium" panose="02000503000000020004" pitchFamily="50" charset="0"/>
              </a:rPr>
              <a:t>Participants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820529" y="2375454"/>
            <a:ext cx="1298418" cy="1143456"/>
            <a:chOff x="6900839" y="3225438"/>
            <a:chExt cx="1298418" cy="1143456"/>
          </a:xfrm>
        </p:grpSpPr>
        <p:sp>
          <p:nvSpPr>
            <p:cNvPr id="66" name="TextBox 65"/>
            <p:cNvSpPr txBox="1"/>
            <p:nvPr/>
          </p:nvSpPr>
          <p:spPr>
            <a:xfrm>
              <a:off x="6900839" y="3225438"/>
              <a:ext cx="1298418" cy="84375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80" tIns="34290" rIns="68580" bIns="34290" rtlCol="0" anchor="ctr">
              <a:spAutoFit/>
            </a:bodyPr>
            <a:lstStyle/>
            <a:p>
              <a:pPr marL="257175" indent="-257175">
                <a:lnSpc>
                  <a:spcPct val="120000"/>
                </a:lnSpc>
                <a:buFont typeface="+mj-lt"/>
                <a:buAutoNum type="arabicPeriod"/>
              </a:pPr>
              <a:r>
                <a:rPr lang="en-US" sz="1400" dirty="0" smtClean="0">
                  <a:solidFill>
                    <a:schemeClr val="bg1"/>
                  </a:solidFill>
                  <a:ea typeface="National Medium" panose="02000503000000020004" pitchFamily="50" charset="0"/>
                </a:rPr>
                <a:t>Curious</a:t>
              </a:r>
              <a:endParaRPr lang="en-US" sz="1400" dirty="0">
                <a:solidFill>
                  <a:schemeClr val="bg1"/>
                </a:solidFill>
                <a:ea typeface="National Medium" panose="02000503000000020004" pitchFamily="50" charset="0"/>
              </a:endParaRPr>
            </a:p>
            <a:p>
              <a:pPr marL="257175" indent="-257175">
                <a:lnSpc>
                  <a:spcPct val="90000"/>
                </a:lnSpc>
                <a:buFont typeface="+mj-lt"/>
                <a:buAutoNum type="arabicPeriod"/>
              </a:pPr>
              <a:r>
                <a:rPr lang="en-US" sz="1400" dirty="0">
                  <a:solidFill>
                    <a:schemeClr val="bg1"/>
                  </a:solidFill>
                  <a:ea typeface="National Medium" panose="02000503000000020004" pitchFamily="50" charset="0"/>
                </a:rPr>
                <a:t>Critical</a:t>
              </a:r>
            </a:p>
            <a:p>
              <a:pPr marL="257175" indent="-257175">
                <a:lnSpc>
                  <a:spcPct val="90000"/>
                </a:lnSpc>
                <a:buFont typeface="+mj-lt"/>
                <a:buAutoNum type="arabicPeriod"/>
              </a:pPr>
              <a:r>
                <a:rPr lang="en-US" sz="1400" dirty="0">
                  <a:solidFill>
                    <a:schemeClr val="bg1"/>
                  </a:solidFill>
                  <a:ea typeface="National Medium" panose="02000503000000020004" pitchFamily="50" charset="0"/>
                </a:rPr>
                <a:t>Courageous</a:t>
              </a:r>
            </a:p>
            <a:p>
              <a:pPr>
                <a:lnSpc>
                  <a:spcPct val="50000"/>
                </a:lnSpc>
              </a:pPr>
              <a:endParaRPr lang="en-US" sz="1400" dirty="0">
                <a:solidFill>
                  <a:schemeClr val="bg1"/>
                </a:solidFill>
                <a:ea typeface="National Medium" panose="02000503000000020004" pitchFamily="50" charset="0"/>
              </a:endParaRPr>
            </a:p>
          </p:txBody>
        </p:sp>
        <p:sp>
          <p:nvSpPr>
            <p:cNvPr id="4" name="Down Arrow 3"/>
            <p:cNvSpPr/>
            <p:nvPr/>
          </p:nvSpPr>
          <p:spPr>
            <a:xfrm>
              <a:off x="7417982" y="4254012"/>
              <a:ext cx="123050" cy="114882"/>
            </a:xfrm>
            <a:prstGeom prst="downArrow">
              <a:avLst/>
            </a:prstGeom>
            <a:solidFill>
              <a:srgbClr val="750C26"/>
            </a:solidFill>
            <a:ln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5" name="Picture 34" descr="thump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4460" y="1411464"/>
            <a:ext cx="320534" cy="309777"/>
          </a:xfrm>
          <a:prstGeom prst="rect">
            <a:avLst/>
          </a:prstGeom>
        </p:spPr>
      </p:pic>
      <p:pic>
        <p:nvPicPr>
          <p:cNvPr id="36" name="Picture 35" descr="lightbulb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9679" y="2276949"/>
            <a:ext cx="317280" cy="341401"/>
          </a:xfrm>
          <a:prstGeom prst="rect">
            <a:avLst/>
          </a:prstGeom>
        </p:spPr>
      </p:pic>
      <p:pic>
        <p:nvPicPr>
          <p:cNvPr id="37" name="Picture 36" descr="computer-icon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620" y="3221691"/>
            <a:ext cx="317136" cy="274851"/>
          </a:xfrm>
          <a:prstGeom prst="rect">
            <a:avLst/>
          </a:prstGeom>
        </p:spPr>
      </p:pic>
      <p:pic>
        <p:nvPicPr>
          <p:cNvPr id="38" name="Picture 37" descr="interests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3450" y="1280635"/>
            <a:ext cx="450769" cy="314548"/>
          </a:xfrm>
          <a:prstGeom prst="rect">
            <a:avLst/>
          </a:prstGeom>
        </p:spPr>
      </p:pic>
      <p:pic>
        <p:nvPicPr>
          <p:cNvPr id="39" name="Picture 38" descr="book-icon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1536" y="2309932"/>
            <a:ext cx="379060" cy="238331"/>
          </a:xfrm>
          <a:prstGeom prst="rect">
            <a:avLst/>
          </a:prstGeom>
        </p:spPr>
      </p:pic>
      <p:pic>
        <p:nvPicPr>
          <p:cNvPr id="40" name="Picture 39" descr="success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7467" y="3099906"/>
            <a:ext cx="326752" cy="450812"/>
          </a:xfrm>
          <a:prstGeom prst="rect">
            <a:avLst/>
          </a:prstGeom>
        </p:spPr>
      </p:pic>
      <p:pic>
        <p:nvPicPr>
          <p:cNvPr id="41" name="Picture 40" descr="interconnection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4405" y="1411464"/>
            <a:ext cx="323967" cy="250042"/>
          </a:xfrm>
          <a:prstGeom prst="rect">
            <a:avLst/>
          </a:prstGeom>
        </p:spPr>
      </p:pic>
      <p:pic>
        <p:nvPicPr>
          <p:cNvPr id="42" name="Picture 41" descr="action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4223" y="2230822"/>
            <a:ext cx="182323" cy="388635"/>
          </a:xfrm>
          <a:prstGeom prst="rect">
            <a:avLst/>
          </a:prstGeom>
        </p:spPr>
      </p:pic>
      <p:pic>
        <p:nvPicPr>
          <p:cNvPr id="43" name="Picture 42" descr="contribute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248814" y="3157785"/>
            <a:ext cx="380160" cy="34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51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/>
      <p:bldP spid="160" grpId="0"/>
      <p:bldP spid="161" grpId="0"/>
      <p:bldP spid="162" grpId="0"/>
      <p:bldP spid="163" grpId="0"/>
      <p:bldP spid="164" grpId="0"/>
      <p:bldP spid="165" grpId="0"/>
      <p:bldP spid="166" grpId="0"/>
      <p:bldP spid="167" grpId="0"/>
      <p:bldP spid="64" grpId="0" animBg="1"/>
      <p:bldP spid="63" grpId="0" animBg="1"/>
      <p:bldP spid="6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Reach &amp; Channels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7200" y="1344495"/>
            <a:ext cx="8426997" cy="30782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686914" y="1153225"/>
            <a:ext cx="1544865" cy="1533951"/>
            <a:chOff x="6356950" y="3735486"/>
            <a:chExt cx="2265016" cy="2249011"/>
          </a:xfrm>
          <a:effectLst/>
        </p:grpSpPr>
        <p:sp>
          <p:nvSpPr>
            <p:cNvPr id="26" name="TextBox 25"/>
            <p:cNvSpPr txBox="1"/>
            <p:nvPr/>
          </p:nvSpPr>
          <p:spPr>
            <a:xfrm>
              <a:off x="6356950" y="3735486"/>
              <a:ext cx="2265016" cy="4512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dirty="0" smtClean="0">
                  <a:solidFill>
                    <a:srgbClr val="7F7F7F"/>
                  </a:solidFill>
                  <a:ea typeface="ＭＳ Ｐゴシック" charset="0"/>
                  <a:cs typeface="Arial" charset="0"/>
                </a:rPr>
                <a:t>Public</a:t>
              </a:r>
              <a:endParaRPr lang="en-US" sz="1400" b="1" dirty="0">
                <a:solidFill>
                  <a:srgbClr val="7F7F7F"/>
                </a:solidFill>
                <a:ea typeface="ＭＳ Ｐゴシック" charset="0"/>
                <a:cs typeface="Arial" charset="0"/>
              </a:endParaRPr>
            </a:p>
          </p:txBody>
        </p:sp>
        <p:pic>
          <p:nvPicPr>
            <p:cNvPr id="27" name="Picture 5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8888" y="4182061"/>
              <a:ext cx="1933544" cy="1802436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Group 28"/>
          <p:cNvGrpSpPr/>
          <p:nvPr/>
        </p:nvGrpSpPr>
        <p:grpSpPr>
          <a:xfrm>
            <a:off x="679119" y="2737740"/>
            <a:ext cx="1563590" cy="1534793"/>
            <a:chOff x="181133" y="3790825"/>
            <a:chExt cx="2087450" cy="2049005"/>
          </a:xfrm>
        </p:grpSpPr>
        <p:pic>
          <p:nvPicPr>
            <p:cNvPr id="30" name="Picture 4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919" y="4221313"/>
              <a:ext cx="1824187" cy="1618517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181133" y="3790825"/>
              <a:ext cx="2087450" cy="4108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dirty="0" smtClean="0">
                  <a:solidFill>
                    <a:srgbClr val="7F7F7F"/>
                  </a:solidFill>
                  <a:ea typeface="ＭＳ Ｐゴシック" charset="0"/>
                  <a:cs typeface="Arial" charset="0"/>
                </a:rPr>
                <a:t>Education</a:t>
              </a:r>
              <a:endParaRPr lang="en-US" sz="1400" b="1" dirty="0">
                <a:solidFill>
                  <a:srgbClr val="7F7F7F"/>
                </a:solidFill>
                <a:ea typeface="ＭＳ Ｐゴシック" charset="0"/>
                <a:cs typeface="Arial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423346" y="1134810"/>
            <a:ext cx="2080515" cy="1356740"/>
            <a:chOff x="101292" y="1066800"/>
            <a:chExt cx="2080515" cy="1356740"/>
          </a:xfrm>
        </p:grpSpPr>
        <p:pic>
          <p:nvPicPr>
            <p:cNvPr id="34" name="Picture 33"/>
            <p:cNvPicPr/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05207" y="1354817"/>
              <a:ext cx="1317533" cy="1068723"/>
            </a:xfrm>
            <a:prstGeom prst="rect">
              <a:avLst/>
            </a:prstGeom>
            <a:ln>
              <a:noFill/>
            </a:ln>
            <a:effectLst/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101292" y="1066800"/>
              <a:ext cx="208051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dirty="0" smtClean="0">
                  <a:solidFill>
                    <a:srgbClr val="7F7F7F"/>
                  </a:solidFill>
                  <a:ea typeface="ＭＳ Ｐゴシック" charset="0"/>
                  <a:cs typeface="Arial" charset="0"/>
                </a:rPr>
                <a:t>Website</a:t>
              </a:r>
              <a:endParaRPr lang="en-US" sz="1400" b="1" dirty="0">
                <a:solidFill>
                  <a:srgbClr val="7F7F7F"/>
                </a:solidFill>
                <a:ea typeface="ＭＳ Ｐゴシック" charset="0"/>
                <a:cs typeface="Arial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328015" y="2737701"/>
            <a:ext cx="2265016" cy="1454901"/>
            <a:chOff x="6320588" y="906963"/>
            <a:chExt cx="2265016" cy="1454901"/>
          </a:xfrm>
        </p:grpSpPr>
        <p:pic>
          <p:nvPicPr>
            <p:cNvPr id="38" name="Picture 37"/>
            <p:cNvPicPr/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831374" y="1277054"/>
              <a:ext cx="1338444" cy="1084810"/>
            </a:xfrm>
            <a:prstGeom prst="rect">
              <a:avLst/>
            </a:prstGeom>
            <a:ln>
              <a:noFill/>
            </a:ln>
            <a:effectLst/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  <p:sp>
          <p:nvSpPr>
            <p:cNvPr id="60" name="TextBox 59"/>
            <p:cNvSpPr txBox="1"/>
            <p:nvPr/>
          </p:nvSpPr>
          <p:spPr>
            <a:xfrm>
              <a:off x="6320588" y="906963"/>
              <a:ext cx="226501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dirty="0">
                  <a:solidFill>
                    <a:srgbClr val="7F7F7F"/>
                  </a:solidFill>
                  <a:ea typeface="ＭＳ Ｐゴシック" charset="0"/>
                  <a:cs typeface="Arial" charset="0"/>
                </a:rPr>
                <a:t>YouTube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2656416" y="1007522"/>
            <a:ext cx="3413345" cy="2977596"/>
            <a:chOff x="3467312" y="1474288"/>
            <a:chExt cx="3555257" cy="3145951"/>
          </a:xfrm>
        </p:grpSpPr>
        <p:sp>
          <p:nvSpPr>
            <p:cNvPr id="62" name="TextBox 61"/>
            <p:cNvSpPr txBox="1"/>
            <p:nvPr/>
          </p:nvSpPr>
          <p:spPr>
            <a:xfrm>
              <a:off x="3467312" y="1474288"/>
              <a:ext cx="3555257" cy="3576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dirty="0">
                  <a:solidFill>
                    <a:schemeClr val="bg1">
                      <a:lumMod val="50000"/>
                    </a:schemeClr>
                  </a:solidFill>
                  <a:ea typeface="ＭＳ Ｐゴシック" charset="0"/>
                  <a:cs typeface="Arial" charset="0"/>
                </a:rPr>
                <a:t>Visual History </a:t>
              </a:r>
              <a:r>
                <a:rPr lang="en-US" sz="1600" b="1" dirty="0" smtClean="0">
                  <a:solidFill>
                    <a:schemeClr val="bg1">
                      <a:lumMod val="50000"/>
                    </a:schemeClr>
                  </a:solidFill>
                  <a:ea typeface="ＭＳ Ｐゴシック" charset="0"/>
                  <a:cs typeface="Arial" charset="0"/>
                </a:rPr>
                <a:t>Archive</a:t>
              </a:r>
              <a:r>
                <a:rPr lang="en-US" sz="1600" b="1" baseline="30000" dirty="0" smtClean="0">
                  <a:solidFill>
                    <a:schemeClr val="bg1">
                      <a:lumMod val="50000"/>
                    </a:schemeClr>
                  </a:solidFill>
                  <a:ea typeface="ＭＳ Ｐゴシック" charset="0"/>
                  <a:cs typeface="Arial" charset="0"/>
                </a:rPr>
                <a:t>®</a:t>
              </a:r>
              <a:endParaRPr lang="en-US" sz="1600" b="1" baseline="30000" dirty="0">
                <a:solidFill>
                  <a:schemeClr val="bg1">
                    <a:lumMod val="50000"/>
                  </a:schemeClr>
                </a:solidFill>
                <a:ea typeface="ＭＳ Ｐゴシック" charset="0"/>
                <a:cs typeface="Arial" charset="0"/>
              </a:endParaRPr>
            </a:p>
          </p:txBody>
        </p:sp>
        <p:pic>
          <p:nvPicPr>
            <p:cNvPr id="63" name="Picture 3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8081" y="1887974"/>
              <a:ext cx="3012797" cy="2732265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9" name="Down Arrow 68"/>
          <p:cNvSpPr/>
          <p:nvPr/>
        </p:nvSpPr>
        <p:spPr>
          <a:xfrm flipH="1">
            <a:off x="2531576" y="1331133"/>
            <a:ext cx="45719" cy="685800"/>
          </a:xfrm>
          <a:prstGeom prst="downArrow">
            <a:avLst/>
          </a:prstGeom>
          <a:solidFill>
            <a:srgbClr val="750C26"/>
          </a:solidFill>
          <a:ln>
            <a:solidFill>
              <a:srgbClr val="800000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750C26"/>
                </a:solidFill>
              </a:ln>
              <a:solidFill>
                <a:srgbClr val="800000"/>
              </a:solidFill>
            </a:endParaRPr>
          </a:p>
        </p:txBody>
      </p:sp>
      <p:sp>
        <p:nvSpPr>
          <p:cNvPr id="71" name="Down Arrow 70"/>
          <p:cNvSpPr/>
          <p:nvPr/>
        </p:nvSpPr>
        <p:spPr>
          <a:xfrm>
            <a:off x="6385597" y="2480148"/>
            <a:ext cx="45719" cy="822960"/>
          </a:xfrm>
          <a:prstGeom prst="downArrow">
            <a:avLst/>
          </a:prstGeom>
          <a:solidFill>
            <a:srgbClr val="750C26"/>
          </a:solidFill>
          <a:ln>
            <a:solidFill>
              <a:srgbClr val="800000"/>
            </a:solidFill>
          </a:ln>
          <a:scene3d>
            <a:camera prst="orthographicFront">
              <a:rot lat="0" lon="0" rev="36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Down Arrow 72"/>
          <p:cNvSpPr/>
          <p:nvPr/>
        </p:nvSpPr>
        <p:spPr>
          <a:xfrm>
            <a:off x="2526833" y="2480148"/>
            <a:ext cx="45719" cy="822960"/>
          </a:xfrm>
          <a:prstGeom prst="downArrow">
            <a:avLst/>
          </a:prstGeom>
          <a:solidFill>
            <a:srgbClr val="750C26"/>
          </a:solidFill>
          <a:ln>
            <a:solidFill>
              <a:srgbClr val="800000"/>
            </a:solidFill>
          </a:ln>
          <a:scene3d>
            <a:camera prst="orthographicFront">
              <a:rot lat="0" lon="0" rev="18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693654" y="6410130"/>
            <a:ext cx="1066800" cy="329184"/>
          </a:xfrm>
        </p:spPr>
        <p:txBody>
          <a:bodyPr/>
          <a:lstStyle/>
          <a:p>
            <a:fld id="{7F4532F6-40DB-480D-8A8D-63CD5203CF3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2" name="Down Arrow 31"/>
          <p:cNvSpPr/>
          <p:nvPr/>
        </p:nvSpPr>
        <p:spPr>
          <a:xfrm>
            <a:off x="6328015" y="1372602"/>
            <a:ext cx="45719" cy="685801"/>
          </a:xfrm>
          <a:prstGeom prst="downArrow">
            <a:avLst/>
          </a:prstGeom>
          <a:solidFill>
            <a:srgbClr val="750C26"/>
          </a:solidFill>
          <a:ln>
            <a:solidFill>
              <a:srgbClr val="800000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55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920294"/>
            <a:ext cx="9144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Adobe Caslon Pro"/>
                <a:cs typeface="Adobe Caslon Pro"/>
              </a:rPr>
              <a:t>Collections and Visual History Archive Demonstration</a:t>
            </a:r>
            <a:endParaRPr lang="en-US" sz="2400" dirty="0">
              <a:solidFill>
                <a:schemeClr val="bg1"/>
              </a:solidFill>
              <a:latin typeface="Adobe Caslon Pro"/>
              <a:cs typeface="Adobe Caslon Pro"/>
            </a:endParaRPr>
          </a:p>
        </p:txBody>
      </p:sp>
    </p:spTree>
    <p:extLst>
      <p:ext uri="{BB962C8B-B14F-4D97-AF65-F5344CB8AC3E}">
        <p14:creationId xmlns:p14="http://schemas.microsoft.com/office/powerpoint/2010/main" val="254880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History Archive – Demo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91619" y="1527090"/>
            <a:ext cx="3851347" cy="2010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400"/>
              </a:spcAft>
              <a:buSzPct val="100000"/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cs typeface="Adobe Caslon Pro"/>
              </a:rPr>
              <a:t>Holocaust </a:t>
            </a:r>
          </a:p>
          <a:p>
            <a:pPr marL="285750" indent="-285750">
              <a:spcAft>
                <a:spcPts val="400"/>
              </a:spcAft>
              <a:buSzPct val="100000"/>
              <a:buFont typeface="Arial"/>
              <a:buChar char="•"/>
            </a:pPr>
            <a:r>
              <a:rPr lang="it-IT" b="1" dirty="0" smtClean="0">
                <a:solidFill>
                  <a:schemeClr val="bg1">
                    <a:lumMod val="50000"/>
                  </a:schemeClr>
                </a:solidFill>
                <a:cs typeface="Adobe Caslon Pro"/>
              </a:rPr>
              <a:t>Armenia</a:t>
            </a:r>
          </a:p>
          <a:p>
            <a:pPr marL="285750" indent="-285750">
              <a:spcAft>
                <a:spcPts val="400"/>
              </a:spcAft>
              <a:buSzPct val="100000"/>
              <a:buFont typeface="Arial"/>
              <a:buChar char="•"/>
            </a:pPr>
            <a:r>
              <a:rPr lang="it-IT" b="1" dirty="0" smtClean="0">
                <a:solidFill>
                  <a:schemeClr val="bg1">
                    <a:lumMod val="50000"/>
                  </a:schemeClr>
                </a:solidFill>
                <a:cs typeface="Adobe Caslon Pro"/>
              </a:rPr>
              <a:t>Nanjing </a:t>
            </a:r>
          </a:p>
          <a:p>
            <a:pPr marL="285750" indent="-285750">
              <a:spcAft>
                <a:spcPts val="400"/>
              </a:spcAft>
              <a:buSzPct val="100000"/>
              <a:buFont typeface="Arial"/>
              <a:buChar char="•"/>
            </a:pPr>
            <a:r>
              <a:rPr lang="it-IT" b="1" dirty="0" smtClean="0">
                <a:solidFill>
                  <a:schemeClr val="bg1">
                    <a:lumMod val="50000"/>
                  </a:schemeClr>
                </a:solidFill>
                <a:cs typeface="Adobe Caslon Pro"/>
              </a:rPr>
              <a:t>Cambodia  </a:t>
            </a:r>
          </a:p>
          <a:p>
            <a:pPr marL="285750" indent="-285750">
              <a:spcAft>
                <a:spcPts val="400"/>
              </a:spcAft>
              <a:buSzPct val="100000"/>
              <a:buFont typeface="Arial"/>
              <a:buChar char="•"/>
            </a:pPr>
            <a:r>
              <a:rPr lang="it-IT" b="1" dirty="0" smtClean="0">
                <a:solidFill>
                  <a:schemeClr val="bg1">
                    <a:lumMod val="50000"/>
                  </a:schemeClr>
                </a:solidFill>
                <a:cs typeface="Adobe Caslon Pro"/>
              </a:rPr>
              <a:t>Guatemala </a:t>
            </a:r>
          </a:p>
          <a:p>
            <a:pPr marL="285750" indent="-285750">
              <a:spcAft>
                <a:spcPts val="400"/>
              </a:spcAft>
              <a:buSzPct val="100000"/>
              <a:buFont typeface="Arial"/>
              <a:buChar char="•"/>
            </a:pPr>
            <a:r>
              <a:rPr lang="it-IT" b="1" dirty="0" err="1" smtClean="0">
                <a:solidFill>
                  <a:schemeClr val="bg1">
                    <a:lumMod val="50000"/>
                  </a:schemeClr>
                </a:solidFill>
                <a:cs typeface="Adobe Caslon Pro"/>
              </a:rPr>
              <a:t>Rwanda</a:t>
            </a:r>
            <a:endParaRPr lang="it-IT" b="1" dirty="0" smtClean="0">
              <a:solidFill>
                <a:schemeClr val="bg1">
                  <a:lumMod val="50000"/>
                </a:schemeClr>
              </a:solidFill>
              <a:cs typeface="Adobe Caslon Pro"/>
            </a:endParaRPr>
          </a:p>
        </p:txBody>
      </p:sp>
    </p:spTree>
    <p:extLst>
      <p:ext uri="{BB962C8B-B14F-4D97-AF65-F5344CB8AC3E}">
        <p14:creationId xmlns:p14="http://schemas.microsoft.com/office/powerpoint/2010/main" val="114925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920294"/>
            <a:ext cx="9144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Adobe Caslon Pro"/>
                <a:cs typeface="Adobe Caslon Pro"/>
              </a:rPr>
              <a:t>Center for Advanced Genocide Research</a:t>
            </a:r>
            <a:endParaRPr lang="en-US" sz="2400" dirty="0">
              <a:solidFill>
                <a:schemeClr val="bg1"/>
              </a:solidFill>
              <a:latin typeface="Adobe Caslon Pro"/>
              <a:cs typeface="Adobe Caslon Pro"/>
            </a:endParaRPr>
          </a:p>
        </p:txBody>
      </p:sp>
    </p:spTree>
    <p:extLst>
      <p:ext uri="{BB962C8B-B14F-4D97-AF65-F5344CB8AC3E}">
        <p14:creationId xmlns:p14="http://schemas.microsoft.com/office/powerpoint/2010/main" val="44884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Center for Advanced Genocide Research</a:t>
            </a:r>
            <a:endParaRPr lang="en-US" dirty="0"/>
          </a:p>
        </p:txBody>
      </p:sp>
      <p:grpSp>
        <p:nvGrpSpPr>
          <p:cNvPr id="51" name="Group 50"/>
          <p:cNvGrpSpPr/>
          <p:nvPr/>
        </p:nvGrpSpPr>
        <p:grpSpPr>
          <a:xfrm>
            <a:off x="1649694" y="2615780"/>
            <a:ext cx="3976453" cy="748538"/>
            <a:chOff x="2181887" y="2524118"/>
            <a:chExt cx="5523215" cy="1039704"/>
          </a:xfrm>
        </p:grpSpPr>
        <p:sp>
          <p:nvSpPr>
            <p:cNvPr id="54" name="TextBox 53"/>
            <p:cNvSpPr txBox="1"/>
            <p:nvPr/>
          </p:nvSpPr>
          <p:spPr>
            <a:xfrm>
              <a:off x="3756055" y="2578110"/>
              <a:ext cx="3949047" cy="856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400" b="1" dirty="0" smtClean="0">
                  <a:solidFill>
                    <a:srgbClr val="777777"/>
                  </a:solidFill>
                  <a:latin typeface="Calibri"/>
                </a:rPr>
                <a:t>Courses </a:t>
              </a:r>
              <a:r>
                <a:rPr lang="en-US" sz="1400" b="1" dirty="0">
                  <a:solidFill>
                    <a:srgbClr val="777777"/>
                  </a:solidFill>
                  <a:latin typeface="Calibri"/>
                </a:rPr>
                <a:t>t</a:t>
              </a:r>
              <a:r>
                <a:rPr lang="en-US" sz="1400" b="1" dirty="0" smtClean="0">
                  <a:solidFill>
                    <a:srgbClr val="777777"/>
                  </a:solidFill>
                  <a:latin typeface="Calibri"/>
                </a:rPr>
                <a:t>aught with </a:t>
              </a:r>
              <a:r>
                <a:rPr lang="en-US" sz="1400" b="1" dirty="0">
                  <a:solidFill>
                    <a:srgbClr val="777777"/>
                  </a:solidFill>
                  <a:latin typeface="Calibri"/>
                </a:rPr>
                <a:t>VHA </a:t>
              </a:r>
              <a:r>
                <a:rPr lang="en-US" sz="1400" b="1" dirty="0" smtClean="0">
                  <a:solidFill>
                    <a:srgbClr val="777777"/>
                  </a:solidFill>
                  <a:latin typeface="Calibri"/>
                </a:rPr>
                <a:t/>
              </a:r>
              <a:br>
                <a:rPr lang="en-US" sz="1400" b="1" dirty="0" smtClean="0">
                  <a:solidFill>
                    <a:srgbClr val="777777"/>
                  </a:solidFill>
                  <a:latin typeface="Calibri"/>
                </a:rPr>
              </a:br>
              <a:r>
                <a:rPr lang="en-US" sz="1400" b="1" dirty="0" smtClean="0">
                  <a:solidFill>
                    <a:srgbClr val="777777"/>
                  </a:solidFill>
                  <a:latin typeface="Calibri"/>
                </a:rPr>
                <a:t>at universities </a:t>
              </a:r>
              <a:br>
                <a:rPr lang="en-US" sz="1400" b="1" dirty="0" smtClean="0">
                  <a:solidFill>
                    <a:srgbClr val="777777"/>
                  </a:solidFill>
                  <a:latin typeface="Calibri"/>
                </a:rPr>
              </a:br>
              <a:r>
                <a:rPr lang="en-US" sz="1400" b="1" dirty="0" smtClean="0">
                  <a:solidFill>
                    <a:srgbClr val="777777"/>
                  </a:solidFill>
                  <a:latin typeface="Calibri"/>
                </a:rPr>
                <a:t>(cumulative)</a:t>
              </a:r>
              <a:endParaRPr lang="en-US" sz="1400" b="1" dirty="0">
                <a:solidFill>
                  <a:srgbClr val="777777"/>
                </a:solidFill>
                <a:latin typeface="Calibri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181887" y="2524118"/>
              <a:ext cx="1718773" cy="1039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5200" b="1" dirty="0" smtClean="0">
                  <a:solidFill>
                    <a:srgbClr val="990000"/>
                  </a:solidFill>
                  <a:latin typeface="Calibri"/>
                </a:rPr>
                <a:t>591</a:t>
              </a:r>
              <a:endParaRPr lang="en-US" sz="5200" b="1" dirty="0">
                <a:solidFill>
                  <a:srgbClr val="990000"/>
                </a:solidFill>
                <a:latin typeface="Calibri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693729" y="3691527"/>
            <a:ext cx="4729596" cy="887582"/>
            <a:chOff x="2387600" y="4850992"/>
            <a:chExt cx="6306128" cy="1183442"/>
          </a:xfrm>
        </p:grpSpPr>
        <p:sp>
          <p:nvSpPr>
            <p:cNvPr id="60" name="Freeform 175"/>
            <p:cNvSpPr>
              <a:spLocks noEditPoints="1"/>
            </p:cNvSpPr>
            <p:nvPr/>
          </p:nvSpPr>
          <p:spPr bwMode="auto">
            <a:xfrm>
              <a:off x="2387600" y="4850992"/>
              <a:ext cx="952527" cy="1183442"/>
            </a:xfrm>
            <a:custGeom>
              <a:avLst/>
              <a:gdLst>
                <a:gd name="T0" fmla="*/ 72 w 84"/>
                <a:gd name="T1" fmla="*/ 8 h 104"/>
                <a:gd name="T2" fmla="*/ 71 w 84"/>
                <a:gd name="T3" fmla="*/ 8 h 104"/>
                <a:gd name="T4" fmla="*/ 60 w 84"/>
                <a:gd name="T5" fmla="*/ 0 h 104"/>
                <a:gd name="T6" fmla="*/ 12 w 84"/>
                <a:gd name="T7" fmla="*/ 0 h 104"/>
                <a:gd name="T8" fmla="*/ 0 w 84"/>
                <a:gd name="T9" fmla="*/ 12 h 104"/>
                <a:gd name="T10" fmla="*/ 0 w 84"/>
                <a:gd name="T11" fmla="*/ 20 h 104"/>
                <a:gd name="T12" fmla="*/ 0 w 84"/>
                <a:gd name="T13" fmla="*/ 80 h 104"/>
                <a:gd name="T14" fmla="*/ 0 w 84"/>
                <a:gd name="T15" fmla="*/ 88 h 104"/>
                <a:gd name="T16" fmla="*/ 20 w 84"/>
                <a:gd name="T17" fmla="*/ 104 h 104"/>
                <a:gd name="T18" fmla="*/ 72 w 84"/>
                <a:gd name="T19" fmla="*/ 104 h 104"/>
                <a:gd name="T20" fmla="*/ 84 w 84"/>
                <a:gd name="T21" fmla="*/ 92 h 104"/>
                <a:gd name="T22" fmla="*/ 84 w 84"/>
                <a:gd name="T23" fmla="*/ 20 h 104"/>
                <a:gd name="T24" fmla="*/ 72 w 84"/>
                <a:gd name="T25" fmla="*/ 8 h 104"/>
                <a:gd name="T26" fmla="*/ 20 w 84"/>
                <a:gd name="T27" fmla="*/ 18 h 104"/>
                <a:gd name="T28" fmla="*/ 28 w 84"/>
                <a:gd name="T29" fmla="*/ 8 h 104"/>
                <a:gd name="T30" fmla="*/ 56 w 84"/>
                <a:gd name="T31" fmla="*/ 8 h 104"/>
                <a:gd name="T32" fmla="*/ 48 w 84"/>
                <a:gd name="T33" fmla="*/ 18 h 104"/>
                <a:gd name="T34" fmla="*/ 48 w 84"/>
                <a:gd name="T35" fmla="*/ 60 h 104"/>
                <a:gd name="T36" fmla="*/ 34 w 84"/>
                <a:gd name="T37" fmla="*/ 50 h 104"/>
                <a:gd name="T38" fmla="*/ 20 w 84"/>
                <a:gd name="T39" fmla="*/ 60 h 104"/>
                <a:gd name="T40" fmla="*/ 20 w 84"/>
                <a:gd name="T41" fmla="*/ 18 h 104"/>
                <a:gd name="T42" fmla="*/ 76 w 84"/>
                <a:gd name="T43" fmla="*/ 92 h 104"/>
                <a:gd name="T44" fmla="*/ 72 w 84"/>
                <a:gd name="T45" fmla="*/ 96 h 104"/>
                <a:gd name="T46" fmla="*/ 20 w 84"/>
                <a:gd name="T47" fmla="*/ 96 h 104"/>
                <a:gd name="T48" fmla="*/ 12 w 84"/>
                <a:gd name="T49" fmla="*/ 92 h 104"/>
                <a:gd name="T50" fmla="*/ 60 w 84"/>
                <a:gd name="T51" fmla="*/ 92 h 104"/>
                <a:gd name="T52" fmla="*/ 72 w 84"/>
                <a:gd name="T53" fmla="*/ 80 h 104"/>
                <a:gd name="T54" fmla="*/ 72 w 84"/>
                <a:gd name="T55" fmla="*/ 16 h 104"/>
                <a:gd name="T56" fmla="*/ 76 w 84"/>
                <a:gd name="T57" fmla="*/ 20 h 104"/>
                <a:gd name="T58" fmla="*/ 76 w 84"/>
                <a:gd name="T59" fmla="*/ 92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4" h="104">
                  <a:moveTo>
                    <a:pt x="72" y="8"/>
                  </a:moveTo>
                  <a:cubicBezTo>
                    <a:pt x="71" y="8"/>
                    <a:pt x="71" y="8"/>
                    <a:pt x="71" y="8"/>
                  </a:cubicBezTo>
                  <a:cubicBezTo>
                    <a:pt x="70" y="3"/>
                    <a:pt x="65" y="0"/>
                    <a:pt x="6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95"/>
                    <a:pt x="14" y="104"/>
                    <a:pt x="20" y="104"/>
                  </a:cubicBezTo>
                  <a:cubicBezTo>
                    <a:pt x="72" y="104"/>
                    <a:pt x="72" y="104"/>
                    <a:pt x="72" y="104"/>
                  </a:cubicBezTo>
                  <a:cubicBezTo>
                    <a:pt x="79" y="104"/>
                    <a:pt x="84" y="99"/>
                    <a:pt x="84" y="92"/>
                  </a:cubicBezTo>
                  <a:cubicBezTo>
                    <a:pt x="84" y="20"/>
                    <a:pt x="84" y="20"/>
                    <a:pt x="84" y="20"/>
                  </a:cubicBezTo>
                  <a:cubicBezTo>
                    <a:pt x="84" y="13"/>
                    <a:pt x="79" y="8"/>
                    <a:pt x="72" y="8"/>
                  </a:cubicBezTo>
                  <a:close/>
                  <a:moveTo>
                    <a:pt x="20" y="18"/>
                  </a:moveTo>
                  <a:cubicBezTo>
                    <a:pt x="20" y="8"/>
                    <a:pt x="28" y="8"/>
                    <a:pt x="28" y="8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56" y="8"/>
                    <a:pt x="48" y="8"/>
                    <a:pt x="48" y="18"/>
                  </a:cubicBezTo>
                  <a:cubicBezTo>
                    <a:pt x="48" y="24"/>
                    <a:pt x="48" y="60"/>
                    <a:pt x="48" y="60"/>
                  </a:cubicBezTo>
                  <a:cubicBezTo>
                    <a:pt x="34" y="50"/>
                    <a:pt x="34" y="50"/>
                    <a:pt x="34" y="50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20" y="60"/>
                    <a:pt x="20" y="24"/>
                    <a:pt x="20" y="18"/>
                  </a:cubicBezTo>
                  <a:close/>
                  <a:moveTo>
                    <a:pt x="76" y="92"/>
                  </a:moveTo>
                  <a:cubicBezTo>
                    <a:pt x="76" y="94"/>
                    <a:pt x="74" y="96"/>
                    <a:pt x="72" y="96"/>
                  </a:cubicBezTo>
                  <a:cubicBezTo>
                    <a:pt x="20" y="96"/>
                    <a:pt x="20" y="96"/>
                    <a:pt x="20" y="96"/>
                  </a:cubicBezTo>
                  <a:cubicBezTo>
                    <a:pt x="19" y="96"/>
                    <a:pt x="15" y="94"/>
                    <a:pt x="12" y="92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67" y="92"/>
                    <a:pt x="72" y="87"/>
                    <a:pt x="72" y="80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74" y="16"/>
                    <a:pt x="76" y="18"/>
                    <a:pt x="76" y="20"/>
                  </a:cubicBezTo>
                  <a:lnTo>
                    <a:pt x="76" y="92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173320" y="5015917"/>
              <a:ext cx="3520408" cy="822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400" b="1" dirty="0">
                  <a:solidFill>
                    <a:srgbClr val="777777"/>
                  </a:solidFill>
                  <a:latin typeface="Calibri"/>
                </a:rPr>
                <a:t>Number of </a:t>
              </a:r>
              <a:r>
                <a:rPr lang="en-US" sz="1400" b="1" dirty="0" smtClean="0">
                  <a:solidFill>
                    <a:srgbClr val="777777"/>
                  </a:solidFill>
                  <a:latin typeface="Calibri"/>
                </a:rPr>
                <a:t>scholarly </a:t>
              </a:r>
              <a:r>
                <a:rPr lang="en-US" sz="1400" b="1" dirty="0">
                  <a:solidFill>
                    <a:srgbClr val="777777"/>
                  </a:solidFill>
                  <a:latin typeface="Calibri"/>
                </a:rPr>
                <a:t>w</a:t>
              </a:r>
              <a:r>
                <a:rPr lang="en-US" sz="1400" b="1" dirty="0" smtClean="0">
                  <a:solidFill>
                    <a:srgbClr val="777777"/>
                  </a:solidFill>
                  <a:latin typeface="Calibri"/>
                </a:rPr>
                <a:t>orks </a:t>
              </a:r>
              <a:r>
                <a:rPr lang="en-US" sz="1400" b="1" dirty="0">
                  <a:solidFill>
                    <a:srgbClr val="777777"/>
                  </a:solidFill>
                  <a:latin typeface="Calibri"/>
                </a:rPr>
                <a:t>p</a:t>
              </a:r>
              <a:r>
                <a:rPr lang="en-US" sz="1400" b="1" dirty="0" smtClean="0">
                  <a:solidFill>
                    <a:srgbClr val="777777"/>
                  </a:solidFill>
                  <a:latin typeface="Calibri"/>
                </a:rPr>
                <a:t>ublished </a:t>
              </a:r>
              <a:r>
                <a:rPr lang="en-US" sz="1400" b="1" dirty="0">
                  <a:solidFill>
                    <a:srgbClr val="777777"/>
                  </a:solidFill>
                  <a:latin typeface="Calibri"/>
                </a:rPr>
                <a:t>to date using </a:t>
              </a:r>
              <a:r>
                <a:rPr lang="en-US" sz="1400" b="1" dirty="0">
                  <a:solidFill>
                    <a:srgbClr val="777777"/>
                  </a:solidFill>
                </a:rPr>
                <a:t>VHA</a:t>
              </a:r>
              <a:br>
                <a:rPr lang="en-US" sz="1400" b="1" dirty="0">
                  <a:solidFill>
                    <a:srgbClr val="777777"/>
                  </a:solidFill>
                </a:rPr>
              </a:br>
              <a:r>
                <a:rPr lang="en-US" sz="1400" b="1" dirty="0" smtClean="0">
                  <a:solidFill>
                    <a:srgbClr val="777777"/>
                  </a:solidFill>
                </a:rPr>
                <a:t>(cumulative</a:t>
              </a:r>
              <a:r>
                <a:rPr lang="en-US" sz="1400" b="1" dirty="0">
                  <a:solidFill>
                    <a:srgbClr val="777777"/>
                  </a:solidFill>
                </a:rPr>
                <a:t>)</a:t>
              </a:r>
              <a:endParaRPr lang="en-US" sz="1400" b="1" dirty="0" smtClean="0">
                <a:solidFill>
                  <a:srgbClr val="777777"/>
                </a:solidFill>
                <a:latin typeface="Calibri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560272" y="4938788"/>
              <a:ext cx="1853804" cy="1012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5200" b="1" dirty="0" smtClean="0">
                  <a:solidFill>
                    <a:srgbClr val="990000"/>
                  </a:solidFill>
                  <a:latin typeface="Calibri"/>
                </a:rPr>
                <a:t>174</a:t>
              </a:r>
              <a:endParaRPr lang="en-US" sz="5200" b="1" dirty="0">
                <a:solidFill>
                  <a:srgbClr val="990000"/>
                </a:solidFill>
                <a:latin typeface="Calibri"/>
              </a:endParaRPr>
            </a:p>
          </p:txBody>
        </p:sp>
      </p:grpSp>
      <p:pic>
        <p:nvPicPr>
          <p:cNvPr id="15" name="Picture 14" descr="mcbrid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6146" y="2423401"/>
            <a:ext cx="3096121" cy="206648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457200" y="1452068"/>
            <a:ext cx="5454204" cy="1952174"/>
            <a:chOff x="525537" y="2524118"/>
            <a:chExt cx="7575781" cy="2711531"/>
          </a:xfrm>
        </p:grpSpPr>
        <p:sp>
          <p:nvSpPr>
            <p:cNvPr id="21" name="Freeform 1"/>
            <p:cNvSpPr>
              <a:spLocks noChangeArrowheads="1"/>
            </p:cNvSpPr>
            <p:nvPr/>
          </p:nvSpPr>
          <p:spPr bwMode="auto">
            <a:xfrm>
              <a:off x="525537" y="3745828"/>
              <a:ext cx="1649350" cy="1489821"/>
            </a:xfrm>
            <a:custGeom>
              <a:avLst/>
              <a:gdLst>
                <a:gd name="T0" fmla="*/ 9562 w 11032"/>
                <a:gd name="T1" fmla="*/ 3750 h 9968"/>
                <a:gd name="T2" fmla="*/ 8468 w 11032"/>
                <a:gd name="T3" fmla="*/ 3750 h 9968"/>
                <a:gd name="T4" fmla="*/ 7124 w 11032"/>
                <a:gd name="T5" fmla="*/ 1687 h 9968"/>
                <a:gd name="T6" fmla="*/ 3719 w 11032"/>
                <a:gd name="T7" fmla="*/ 3281 h 9968"/>
                <a:gd name="T8" fmla="*/ 2032 w 11032"/>
                <a:gd name="T9" fmla="*/ 1718 h 9968"/>
                <a:gd name="T10" fmla="*/ 1469 w 11032"/>
                <a:gd name="T11" fmla="*/ 4437 h 9968"/>
                <a:gd name="T12" fmla="*/ 0 w 11032"/>
                <a:gd name="T13" fmla="*/ 9967 h 9968"/>
                <a:gd name="T14" fmla="*/ 10280 w 11032"/>
                <a:gd name="T15" fmla="*/ 4437 h 9968"/>
                <a:gd name="T16" fmla="*/ 6812 w 11032"/>
                <a:gd name="T17" fmla="*/ 1937 h 9968"/>
                <a:gd name="T18" fmla="*/ 6687 w 11032"/>
                <a:gd name="T19" fmla="*/ 2875 h 9968"/>
                <a:gd name="T20" fmla="*/ 6405 w 11032"/>
                <a:gd name="T21" fmla="*/ 2125 h 9968"/>
                <a:gd name="T22" fmla="*/ 4813 w 11032"/>
                <a:gd name="T23" fmla="*/ 2875 h 9968"/>
                <a:gd name="T24" fmla="*/ 9749 w 11032"/>
                <a:gd name="T25" fmla="*/ 5436 h 9968"/>
                <a:gd name="T26" fmla="*/ 9156 w 11032"/>
                <a:gd name="T27" fmla="*/ 6530 h 9968"/>
                <a:gd name="T28" fmla="*/ 9562 w 11032"/>
                <a:gd name="T29" fmla="*/ 4999 h 9968"/>
                <a:gd name="T30" fmla="*/ 2469 w 11032"/>
                <a:gd name="T31" fmla="*/ 7061 h 9968"/>
                <a:gd name="T32" fmla="*/ 2157 w 11032"/>
                <a:gd name="T33" fmla="*/ 7499 h 9968"/>
                <a:gd name="T34" fmla="*/ 2157 w 11032"/>
                <a:gd name="T35" fmla="*/ 5436 h 9968"/>
                <a:gd name="T36" fmla="*/ 2750 w 11032"/>
                <a:gd name="T37" fmla="*/ 6530 h 9968"/>
                <a:gd name="T38" fmla="*/ 3344 w 11032"/>
                <a:gd name="T39" fmla="*/ 7061 h 9968"/>
                <a:gd name="T40" fmla="*/ 3031 w 11032"/>
                <a:gd name="T41" fmla="*/ 7499 h 9968"/>
                <a:gd name="T42" fmla="*/ 3031 w 11032"/>
                <a:gd name="T43" fmla="*/ 5436 h 9968"/>
                <a:gd name="T44" fmla="*/ 3625 w 11032"/>
                <a:gd name="T45" fmla="*/ 6530 h 9968"/>
                <a:gd name="T46" fmla="*/ 7124 w 11032"/>
                <a:gd name="T47" fmla="*/ 6530 h 9968"/>
                <a:gd name="T48" fmla="*/ 6843 w 11032"/>
                <a:gd name="T49" fmla="*/ 4968 h 9968"/>
                <a:gd name="T50" fmla="*/ 4782 w 11032"/>
                <a:gd name="T51" fmla="*/ 6530 h 9968"/>
                <a:gd name="T52" fmla="*/ 5375 w 11032"/>
                <a:gd name="T53" fmla="*/ 5436 h 9968"/>
                <a:gd name="T54" fmla="*/ 6249 w 11032"/>
                <a:gd name="T55" fmla="*/ 6530 h 9968"/>
                <a:gd name="T56" fmla="*/ 5968 w 11032"/>
                <a:gd name="T57" fmla="*/ 4968 h 9968"/>
                <a:gd name="T58" fmla="*/ 4500 w 11032"/>
                <a:gd name="T59" fmla="*/ 6530 h 9968"/>
                <a:gd name="T60" fmla="*/ 4219 w 11032"/>
                <a:gd name="T61" fmla="*/ 4968 h 9968"/>
                <a:gd name="T62" fmla="*/ 5375 w 11032"/>
                <a:gd name="T63" fmla="*/ 7405 h 9968"/>
                <a:gd name="T64" fmla="*/ 5656 w 11032"/>
                <a:gd name="T65" fmla="*/ 9217 h 9968"/>
                <a:gd name="T66" fmla="*/ 6624 w 11032"/>
                <a:gd name="T67" fmla="*/ 9217 h 9968"/>
                <a:gd name="T68" fmla="*/ 7718 w 11032"/>
                <a:gd name="T69" fmla="*/ 7061 h 9968"/>
                <a:gd name="T70" fmla="*/ 7406 w 11032"/>
                <a:gd name="T71" fmla="*/ 7499 h 9968"/>
                <a:gd name="T72" fmla="*/ 7406 w 11032"/>
                <a:gd name="T73" fmla="*/ 5436 h 9968"/>
                <a:gd name="T74" fmla="*/ 7999 w 11032"/>
                <a:gd name="T75" fmla="*/ 6530 h 9968"/>
                <a:gd name="T76" fmla="*/ 8593 w 11032"/>
                <a:gd name="T77" fmla="*/ 7061 h 9968"/>
                <a:gd name="T78" fmla="*/ 8281 w 11032"/>
                <a:gd name="T79" fmla="*/ 7499 h 9968"/>
                <a:gd name="T80" fmla="*/ 8281 w 11032"/>
                <a:gd name="T81" fmla="*/ 5436 h 9968"/>
                <a:gd name="T82" fmla="*/ 8874 w 11032"/>
                <a:gd name="T83" fmla="*/ 6530 h 9968"/>
                <a:gd name="T84" fmla="*/ 9749 w 11032"/>
                <a:gd name="T85" fmla="*/ 8592 h 9968"/>
                <a:gd name="T86" fmla="*/ 9437 w 11032"/>
                <a:gd name="T87" fmla="*/ 7061 h 9968"/>
                <a:gd name="T88" fmla="*/ 1282 w 11032"/>
                <a:gd name="T89" fmla="*/ 5436 h 9968"/>
                <a:gd name="T90" fmla="*/ 1594 w 11032"/>
                <a:gd name="T91" fmla="*/ 4968 h 9968"/>
                <a:gd name="T92" fmla="*/ 1282 w 11032"/>
                <a:gd name="T93" fmla="*/ 6530 h 9968"/>
                <a:gd name="T94" fmla="*/ 1469 w 11032"/>
                <a:gd name="T95" fmla="*/ 7092 h 9968"/>
                <a:gd name="T96" fmla="*/ 1875 w 11032"/>
                <a:gd name="T97" fmla="*/ 8592 h 9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032" h="9968">
                  <a:moveTo>
                    <a:pt x="9562" y="4437"/>
                  </a:moveTo>
                  <a:lnTo>
                    <a:pt x="9562" y="4437"/>
                  </a:lnTo>
                  <a:cubicBezTo>
                    <a:pt x="9562" y="4281"/>
                    <a:pt x="9562" y="4281"/>
                    <a:pt x="9562" y="4281"/>
                  </a:cubicBezTo>
                  <a:cubicBezTo>
                    <a:pt x="9562" y="3750"/>
                    <a:pt x="9562" y="3750"/>
                    <a:pt x="9562" y="3750"/>
                  </a:cubicBezTo>
                  <a:cubicBezTo>
                    <a:pt x="9562" y="2718"/>
                    <a:pt x="9562" y="2718"/>
                    <a:pt x="9562" y="2718"/>
                  </a:cubicBezTo>
                  <a:cubicBezTo>
                    <a:pt x="8999" y="1718"/>
                    <a:pt x="8999" y="1718"/>
                    <a:pt x="8999" y="1718"/>
                  </a:cubicBezTo>
                  <a:cubicBezTo>
                    <a:pt x="8468" y="2718"/>
                    <a:pt x="8468" y="2718"/>
                    <a:pt x="8468" y="2718"/>
                  </a:cubicBezTo>
                  <a:cubicBezTo>
                    <a:pt x="8468" y="3750"/>
                    <a:pt x="8468" y="3750"/>
                    <a:pt x="8468" y="3750"/>
                  </a:cubicBezTo>
                  <a:cubicBezTo>
                    <a:pt x="7312" y="3750"/>
                    <a:pt x="7312" y="3750"/>
                    <a:pt x="7312" y="3750"/>
                  </a:cubicBezTo>
                  <a:cubicBezTo>
                    <a:pt x="7312" y="3281"/>
                    <a:pt x="7312" y="3281"/>
                    <a:pt x="7312" y="3281"/>
                  </a:cubicBezTo>
                  <a:cubicBezTo>
                    <a:pt x="7124" y="3281"/>
                    <a:pt x="7124" y="3281"/>
                    <a:pt x="7124" y="3281"/>
                  </a:cubicBezTo>
                  <a:cubicBezTo>
                    <a:pt x="7124" y="1687"/>
                    <a:pt x="7124" y="1687"/>
                    <a:pt x="7124" y="1687"/>
                  </a:cubicBezTo>
                  <a:cubicBezTo>
                    <a:pt x="5531" y="0"/>
                    <a:pt x="5531" y="0"/>
                    <a:pt x="5531" y="0"/>
                  </a:cubicBezTo>
                  <a:cubicBezTo>
                    <a:pt x="3907" y="1687"/>
                    <a:pt x="3907" y="1687"/>
                    <a:pt x="3907" y="1687"/>
                  </a:cubicBezTo>
                  <a:cubicBezTo>
                    <a:pt x="3907" y="3281"/>
                    <a:pt x="3907" y="3281"/>
                    <a:pt x="3907" y="3281"/>
                  </a:cubicBezTo>
                  <a:cubicBezTo>
                    <a:pt x="3719" y="3281"/>
                    <a:pt x="3719" y="3281"/>
                    <a:pt x="3719" y="3281"/>
                  </a:cubicBezTo>
                  <a:cubicBezTo>
                    <a:pt x="3719" y="3750"/>
                    <a:pt x="3719" y="3750"/>
                    <a:pt x="3719" y="3750"/>
                  </a:cubicBezTo>
                  <a:cubicBezTo>
                    <a:pt x="2563" y="3750"/>
                    <a:pt x="2563" y="3750"/>
                    <a:pt x="2563" y="3750"/>
                  </a:cubicBezTo>
                  <a:cubicBezTo>
                    <a:pt x="2563" y="2718"/>
                    <a:pt x="2563" y="2718"/>
                    <a:pt x="2563" y="2718"/>
                  </a:cubicBezTo>
                  <a:cubicBezTo>
                    <a:pt x="2032" y="1718"/>
                    <a:pt x="2032" y="1718"/>
                    <a:pt x="2032" y="1718"/>
                  </a:cubicBezTo>
                  <a:cubicBezTo>
                    <a:pt x="1469" y="2718"/>
                    <a:pt x="1469" y="2718"/>
                    <a:pt x="1469" y="2718"/>
                  </a:cubicBezTo>
                  <a:cubicBezTo>
                    <a:pt x="1469" y="3750"/>
                    <a:pt x="1469" y="3750"/>
                    <a:pt x="1469" y="3750"/>
                  </a:cubicBezTo>
                  <a:cubicBezTo>
                    <a:pt x="1469" y="4281"/>
                    <a:pt x="1469" y="4281"/>
                    <a:pt x="1469" y="4281"/>
                  </a:cubicBezTo>
                  <a:cubicBezTo>
                    <a:pt x="1469" y="4437"/>
                    <a:pt x="1469" y="4437"/>
                    <a:pt x="1469" y="4437"/>
                  </a:cubicBezTo>
                  <a:cubicBezTo>
                    <a:pt x="750" y="4437"/>
                    <a:pt x="750" y="4437"/>
                    <a:pt x="750" y="4437"/>
                  </a:cubicBezTo>
                  <a:cubicBezTo>
                    <a:pt x="750" y="9217"/>
                    <a:pt x="750" y="9217"/>
                    <a:pt x="750" y="9217"/>
                  </a:cubicBezTo>
                  <a:cubicBezTo>
                    <a:pt x="0" y="9217"/>
                    <a:pt x="0" y="9217"/>
                    <a:pt x="0" y="9217"/>
                  </a:cubicBezTo>
                  <a:cubicBezTo>
                    <a:pt x="0" y="9967"/>
                    <a:pt x="0" y="9967"/>
                    <a:pt x="0" y="9967"/>
                  </a:cubicBezTo>
                  <a:cubicBezTo>
                    <a:pt x="11031" y="9967"/>
                    <a:pt x="11031" y="9967"/>
                    <a:pt x="11031" y="9967"/>
                  </a:cubicBezTo>
                  <a:cubicBezTo>
                    <a:pt x="11031" y="9217"/>
                    <a:pt x="11031" y="9217"/>
                    <a:pt x="11031" y="9217"/>
                  </a:cubicBezTo>
                  <a:cubicBezTo>
                    <a:pt x="10280" y="9217"/>
                    <a:pt x="10280" y="9217"/>
                    <a:pt x="10280" y="9217"/>
                  </a:cubicBezTo>
                  <a:cubicBezTo>
                    <a:pt x="10280" y="4437"/>
                    <a:pt x="10280" y="4437"/>
                    <a:pt x="10280" y="4437"/>
                  </a:cubicBezTo>
                  <a:lnTo>
                    <a:pt x="9562" y="4437"/>
                  </a:lnTo>
                  <a:close/>
                  <a:moveTo>
                    <a:pt x="4219" y="1937"/>
                  </a:moveTo>
                  <a:lnTo>
                    <a:pt x="4219" y="1937"/>
                  </a:lnTo>
                  <a:cubicBezTo>
                    <a:pt x="6812" y="1937"/>
                    <a:pt x="6812" y="1937"/>
                    <a:pt x="6812" y="1937"/>
                  </a:cubicBezTo>
                  <a:cubicBezTo>
                    <a:pt x="6812" y="2125"/>
                    <a:pt x="6812" y="2125"/>
                    <a:pt x="6812" y="2125"/>
                  </a:cubicBezTo>
                  <a:cubicBezTo>
                    <a:pt x="6593" y="2125"/>
                    <a:pt x="6593" y="2125"/>
                    <a:pt x="6593" y="2125"/>
                  </a:cubicBezTo>
                  <a:cubicBezTo>
                    <a:pt x="6593" y="2687"/>
                    <a:pt x="6593" y="2687"/>
                    <a:pt x="6593" y="2687"/>
                  </a:cubicBezTo>
                  <a:cubicBezTo>
                    <a:pt x="6656" y="2718"/>
                    <a:pt x="6687" y="2781"/>
                    <a:pt x="6687" y="2875"/>
                  </a:cubicBezTo>
                  <a:cubicBezTo>
                    <a:pt x="6687" y="2968"/>
                    <a:pt x="6593" y="3062"/>
                    <a:pt x="6499" y="3062"/>
                  </a:cubicBezTo>
                  <a:cubicBezTo>
                    <a:pt x="6405" y="3062"/>
                    <a:pt x="6312" y="2968"/>
                    <a:pt x="6312" y="2875"/>
                  </a:cubicBezTo>
                  <a:cubicBezTo>
                    <a:pt x="6312" y="2781"/>
                    <a:pt x="6343" y="2718"/>
                    <a:pt x="6405" y="2687"/>
                  </a:cubicBezTo>
                  <a:cubicBezTo>
                    <a:pt x="6405" y="2125"/>
                    <a:pt x="6405" y="2125"/>
                    <a:pt x="6405" y="2125"/>
                  </a:cubicBezTo>
                  <a:cubicBezTo>
                    <a:pt x="6093" y="2125"/>
                    <a:pt x="6093" y="2125"/>
                    <a:pt x="6093" y="2125"/>
                  </a:cubicBezTo>
                  <a:cubicBezTo>
                    <a:pt x="6093" y="2875"/>
                    <a:pt x="6093" y="2875"/>
                    <a:pt x="6093" y="2875"/>
                  </a:cubicBezTo>
                  <a:cubicBezTo>
                    <a:pt x="5500" y="3093"/>
                    <a:pt x="5500" y="3093"/>
                    <a:pt x="5500" y="3093"/>
                  </a:cubicBezTo>
                  <a:cubicBezTo>
                    <a:pt x="4813" y="2875"/>
                    <a:pt x="4813" y="2875"/>
                    <a:pt x="4813" y="2875"/>
                  </a:cubicBezTo>
                  <a:cubicBezTo>
                    <a:pt x="4813" y="2125"/>
                    <a:pt x="4813" y="2125"/>
                    <a:pt x="4813" y="2125"/>
                  </a:cubicBezTo>
                  <a:cubicBezTo>
                    <a:pt x="4219" y="2125"/>
                    <a:pt x="4219" y="2125"/>
                    <a:pt x="4219" y="2125"/>
                  </a:cubicBezTo>
                  <a:lnTo>
                    <a:pt x="4219" y="1937"/>
                  </a:lnTo>
                  <a:close/>
                  <a:moveTo>
                    <a:pt x="9749" y="5436"/>
                  </a:moveTo>
                  <a:lnTo>
                    <a:pt x="9749" y="5436"/>
                  </a:lnTo>
                  <a:cubicBezTo>
                    <a:pt x="9749" y="6530"/>
                    <a:pt x="9749" y="6530"/>
                    <a:pt x="9749" y="6530"/>
                  </a:cubicBezTo>
                  <a:cubicBezTo>
                    <a:pt x="9562" y="6530"/>
                    <a:pt x="9562" y="6530"/>
                    <a:pt x="9562" y="6530"/>
                  </a:cubicBezTo>
                  <a:cubicBezTo>
                    <a:pt x="9156" y="6530"/>
                    <a:pt x="9156" y="6530"/>
                    <a:pt x="9156" y="6530"/>
                  </a:cubicBezTo>
                  <a:cubicBezTo>
                    <a:pt x="9156" y="5436"/>
                    <a:pt x="9156" y="5436"/>
                    <a:pt x="9156" y="5436"/>
                  </a:cubicBezTo>
                  <a:cubicBezTo>
                    <a:pt x="9156" y="5186"/>
                    <a:pt x="9281" y="4968"/>
                    <a:pt x="9437" y="4968"/>
                  </a:cubicBezTo>
                  <a:cubicBezTo>
                    <a:pt x="9468" y="4968"/>
                    <a:pt x="9468" y="4968"/>
                    <a:pt x="9468" y="4968"/>
                  </a:cubicBezTo>
                  <a:cubicBezTo>
                    <a:pt x="9499" y="4968"/>
                    <a:pt x="9531" y="4999"/>
                    <a:pt x="9562" y="4999"/>
                  </a:cubicBezTo>
                  <a:cubicBezTo>
                    <a:pt x="9656" y="5061"/>
                    <a:pt x="9749" y="5249"/>
                    <a:pt x="9749" y="5436"/>
                  </a:cubicBezTo>
                  <a:close/>
                  <a:moveTo>
                    <a:pt x="2438" y="7061"/>
                  </a:moveTo>
                  <a:lnTo>
                    <a:pt x="2438" y="7061"/>
                  </a:lnTo>
                  <a:cubicBezTo>
                    <a:pt x="2469" y="7061"/>
                    <a:pt x="2469" y="7061"/>
                    <a:pt x="2469" y="7061"/>
                  </a:cubicBezTo>
                  <a:cubicBezTo>
                    <a:pt x="2625" y="7061"/>
                    <a:pt x="2750" y="7249"/>
                    <a:pt x="2750" y="7499"/>
                  </a:cubicBezTo>
                  <a:cubicBezTo>
                    <a:pt x="2750" y="8592"/>
                    <a:pt x="2750" y="8592"/>
                    <a:pt x="2750" y="8592"/>
                  </a:cubicBezTo>
                  <a:cubicBezTo>
                    <a:pt x="2157" y="8592"/>
                    <a:pt x="2157" y="8592"/>
                    <a:pt x="2157" y="8592"/>
                  </a:cubicBezTo>
                  <a:cubicBezTo>
                    <a:pt x="2157" y="7499"/>
                    <a:pt x="2157" y="7499"/>
                    <a:pt x="2157" y="7499"/>
                  </a:cubicBezTo>
                  <a:cubicBezTo>
                    <a:pt x="2157" y="7249"/>
                    <a:pt x="2282" y="7061"/>
                    <a:pt x="2438" y="7061"/>
                  </a:cubicBezTo>
                  <a:close/>
                  <a:moveTo>
                    <a:pt x="2157" y="6530"/>
                  </a:moveTo>
                  <a:lnTo>
                    <a:pt x="2157" y="6530"/>
                  </a:lnTo>
                  <a:cubicBezTo>
                    <a:pt x="2157" y="5436"/>
                    <a:pt x="2157" y="5436"/>
                    <a:pt x="2157" y="5436"/>
                  </a:cubicBezTo>
                  <a:cubicBezTo>
                    <a:pt x="2157" y="5186"/>
                    <a:pt x="2282" y="4968"/>
                    <a:pt x="2438" y="4968"/>
                  </a:cubicBezTo>
                  <a:cubicBezTo>
                    <a:pt x="2469" y="4968"/>
                    <a:pt x="2469" y="4968"/>
                    <a:pt x="2469" y="4968"/>
                  </a:cubicBezTo>
                  <a:cubicBezTo>
                    <a:pt x="2625" y="4968"/>
                    <a:pt x="2750" y="5186"/>
                    <a:pt x="2750" y="5436"/>
                  </a:cubicBezTo>
                  <a:cubicBezTo>
                    <a:pt x="2750" y="6530"/>
                    <a:pt x="2750" y="6530"/>
                    <a:pt x="2750" y="6530"/>
                  </a:cubicBezTo>
                  <a:lnTo>
                    <a:pt x="2157" y="6530"/>
                  </a:lnTo>
                  <a:close/>
                  <a:moveTo>
                    <a:pt x="3313" y="7061"/>
                  </a:moveTo>
                  <a:lnTo>
                    <a:pt x="3313" y="7061"/>
                  </a:lnTo>
                  <a:cubicBezTo>
                    <a:pt x="3344" y="7061"/>
                    <a:pt x="3344" y="7061"/>
                    <a:pt x="3344" y="7061"/>
                  </a:cubicBezTo>
                  <a:cubicBezTo>
                    <a:pt x="3500" y="7061"/>
                    <a:pt x="3625" y="7249"/>
                    <a:pt x="3625" y="7499"/>
                  </a:cubicBezTo>
                  <a:cubicBezTo>
                    <a:pt x="3625" y="8592"/>
                    <a:pt x="3625" y="8592"/>
                    <a:pt x="3625" y="8592"/>
                  </a:cubicBezTo>
                  <a:cubicBezTo>
                    <a:pt x="3031" y="8592"/>
                    <a:pt x="3031" y="8592"/>
                    <a:pt x="3031" y="8592"/>
                  </a:cubicBezTo>
                  <a:cubicBezTo>
                    <a:pt x="3031" y="7499"/>
                    <a:pt x="3031" y="7499"/>
                    <a:pt x="3031" y="7499"/>
                  </a:cubicBezTo>
                  <a:cubicBezTo>
                    <a:pt x="3031" y="7249"/>
                    <a:pt x="3157" y="7061"/>
                    <a:pt x="3313" y="7061"/>
                  </a:cubicBezTo>
                  <a:close/>
                  <a:moveTo>
                    <a:pt x="3031" y="6530"/>
                  </a:moveTo>
                  <a:lnTo>
                    <a:pt x="3031" y="6530"/>
                  </a:lnTo>
                  <a:cubicBezTo>
                    <a:pt x="3031" y="5436"/>
                    <a:pt x="3031" y="5436"/>
                    <a:pt x="3031" y="5436"/>
                  </a:cubicBezTo>
                  <a:cubicBezTo>
                    <a:pt x="3031" y="5186"/>
                    <a:pt x="3157" y="4968"/>
                    <a:pt x="3313" y="4968"/>
                  </a:cubicBezTo>
                  <a:cubicBezTo>
                    <a:pt x="3344" y="4968"/>
                    <a:pt x="3344" y="4968"/>
                    <a:pt x="3344" y="4968"/>
                  </a:cubicBezTo>
                  <a:cubicBezTo>
                    <a:pt x="3500" y="4968"/>
                    <a:pt x="3625" y="5186"/>
                    <a:pt x="3625" y="5436"/>
                  </a:cubicBezTo>
                  <a:cubicBezTo>
                    <a:pt x="3625" y="6530"/>
                    <a:pt x="3625" y="6530"/>
                    <a:pt x="3625" y="6530"/>
                  </a:cubicBezTo>
                  <a:lnTo>
                    <a:pt x="3031" y="6530"/>
                  </a:lnTo>
                  <a:close/>
                  <a:moveTo>
                    <a:pt x="7124" y="5436"/>
                  </a:moveTo>
                  <a:lnTo>
                    <a:pt x="7124" y="5436"/>
                  </a:lnTo>
                  <a:cubicBezTo>
                    <a:pt x="7124" y="6530"/>
                    <a:pt x="7124" y="6530"/>
                    <a:pt x="7124" y="6530"/>
                  </a:cubicBezTo>
                  <a:cubicBezTo>
                    <a:pt x="6530" y="6530"/>
                    <a:pt x="6530" y="6530"/>
                    <a:pt x="6530" y="6530"/>
                  </a:cubicBezTo>
                  <a:cubicBezTo>
                    <a:pt x="6530" y="5436"/>
                    <a:pt x="6530" y="5436"/>
                    <a:pt x="6530" y="5436"/>
                  </a:cubicBezTo>
                  <a:cubicBezTo>
                    <a:pt x="6530" y="5186"/>
                    <a:pt x="6656" y="4968"/>
                    <a:pt x="6812" y="4968"/>
                  </a:cubicBezTo>
                  <a:cubicBezTo>
                    <a:pt x="6843" y="4968"/>
                    <a:pt x="6843" y="4968"/>
                    <a:pt x="6843" y="4968"/>
                  </a:cubicBezTo>
                  <a:cubicBezTo>
                    <a:pt x="6999" y="4968"/>
                    <a:pt x="7124" y="5186"/>
                    <a:pt x="7124" y="5436"/>
                  </a:cubicBezTo>
                  <a:close/>
                  <a:moveTo>
                    <a:pt x="5375" y="6530"/>
                  </a:moveTo>
                  <a:lnTo>
                    <a:pt x="5375" y="6530"/>
                  </a:lnTo>
                  <a:cubicBezTo>
                    <a:pt x="4782" y="6530"/>
                    <a:pt x="4782" y="6530"/>
                    <a:pt x="4782" y="6530"/>
                  </a:cubicBezTo>
                  <a:cubicBezTo>
                    <a:pt x="4782" y="5436"/>
                    <a:pt x="4782" y="5436"/>
                    <a:pt x="4782" y="5436"/>
                  </a:cubicBezTo>
                  <a:cubicBezTo>
                    <a:pt x="4782" y="5186"/>
                    <a:pt x="4907" y="4968"/>
                    <a:pt x="5063" y="4968"/>
                  </a:cubicBezTo>
                  <a:cubicBezTo>
                    <a:pt x="5094" y="4968"/>
                    <a:pt x="5094" y="4968"/>
                    <a:pt x="5094" y="4968"/>
                  </a:cubicBezTo>
                  <a:cubicBezTo>
                    <a:pt x="5250" y="4968"/>
                    <a:pt x="5375" y="5186"/>
                    <a:pt x="5375" y="5436"/>
                  </a:cubicBezTo>
                  <a:lnTo>
                    <a:pt x="5375" y="6530"/>
                  </a:lnTo>
                  <a:close/>
                  <a:moveTo>
                    <a:pt x="6249" y="5436"/>
                  </a:moveTo>
                  <a:lnTo>
                    <a:pt x="6249" y="5436"/>
                  </a:lnTo>
                  <a:cubicBezTo>
                    <a:pt x="6249" y="6530"/>
                    <a:pt x="6249" y="6530"/>
                    <a:pt x="6249" y="6530"/>
                  </a:cubicBezTo>
                  <a:cubicBezTo>
                    <a:pt x="5656" y="6530"/>
                    <a:pt x="5656" y="6530"/>
                    <a:pt x="5656" y="6530"/>
                  </a:cubicBezTo>
                  <a:cubicBezTo>
                    <a:pt x="5656" y="5436"/>
                    <a:pt x="5656" y="5436"/>
                    <a:pt x="5656" y="5436"/>
                  </a:cubicBezTo>
                  <a:cubicBezTo>
                    <a:pt x="5656" y="5186"/>
                    <a:pt x="5781" y="4968"/>
                    <a:pt x="5937" y="4968"/>
                  </a:cubicBezTo>
                  <a:cubicBezTo>
                    <a:pt x="5968" y="4968"/>
                    <a:pt x="5968" y="4968"/>
                    <a:pt x="5968" y="4968"/>
                  </a:cubicBezTo>
                  <a:cubicBezTo>
                    <a:pt x="6124" y="4968"/>
                    <a:pt x="6249" y="5186"/>
                    <a:pt x="6249" y="5436"/>
                  </a:cubicBezTo>
                  <a:close/>
                  <a:moveTo>
                    <a:pt x="4500" y="5436"/>
                  </a:moveTo>
                  <a:lnTo>
                    <a:pt x="4500" y="5436"/>
                  </a:lnTo>
                  <a:cubicBezTo>
                    <a:pt x="4500" y="6530"/>
                    <a:pt x="4500" y="6530"/>
                    <a:pt x="4500" y="6530"/>
                  </a:cubicBezTo>
                  <a:cubicBezTo>
                    <a:pt x="3907" y="6530"/>
                    <a:pt x="3907" y="6530"/>
                    <a:pt x="3907" y="6530"/>
                  </a:cubicBezTo>
                  <a:cubicBezTo>
                    <a:pt x="3907" y="5436"/>
                    <a:pt x="3907" y="5436"/>
                    <a:pt x="3907" y="5436"/>
                  </a:cubicBezTo>
                  <a:cubicBezTo>
                    <a:pt x="3907" y="5186"/>
                    <a:pt x="4032" y="4968"/>
                    <a:pt x="4188" y="4968"/>
                  </a:cubicBezTo>
                  <a:cubicBezTo>
                    <a:pt x="4219" y="4968"/>
                    <a:pt x="4219" y="4968"/>
                    <a:pt x="4219" y="4968"/>
                  </a:cubicBezTo>
                  <a:cubicBezTo>
                    <a:pt x="4375" y="4968"/>
                    <a:pt x="4500" y="5186"/>
                    <a:pt x="4500" y="5436"/>
                  </a:cubicBezTo>
                  <a:close/>
                  <a:moveTo>
                    <a:pt x="4407" y="7405"/>
                  </a:moveTo>
                  <a:lnTo>
                    <a:pt x="4407" y="7405"/>
                  </a:lnTo>
                  <a:cubicBezTo>
                    <a:pt x="5375" y="7405"/>
                    <a:pt x="5375" y="7405"/>
                    <a:pt x="5375" y="7405"/>
                  </a:cubicBezTo>
                  <a:cubicBezTo>
                    <a:pt x="5375" y="9217"/>
                    <a:pt x="5375" y="9217"/>
                    <a:pt x="5375" y="9217"/>
                  </a:cubicBezTo>
                  <a:cubicBezTo>
                    <a:pt x="4407" y="9217"/>
                    <a:pt x="4407" y="9217"/>
                    <a:pt x="4407" y="9217"/>
                  </a:cubicBezTo>
                  <a:lnTo>
                    <a:pt x="4407" y="7405"/>
                  </a:lnTo>
                  <a:close/>
                  <a:moveTo>
                    <a:pt x="5656" y="9217"/>
                  </a:moveTo>
                  <a:lnTo>
                    <a:pt x="5656" y="9217"/>
                  </a:lnTo>
                  <a:cubicBezTo>
                    <a:pt x="5656" y="7405"/>
                    <a:pt x="5656" y="7405"/>
                    <a:pt x="5656" y="7405"/>
                  </a:cubicBezTo>
                  <a:cubicBezTo>
                    <a:pt x="6624" y="7405"/>
                    <a:pt x="6624" y="7405"/>
                    <a:pt x="6624" y="7405"/>
                  </a:cubicBezTo>
                  <a:cubicBezTo>
                    <a:pt x="6624" y="9217"/>
                    <a:pt x="6624" y="9217"/>
                    <a:pt x="6624" y="9217"/>
                  </a:cubicBezTo>
                  <a:lnTo>
                    <a:pt x="5656" y="9217"/>
                  </a:lnTo>
                  <a:close/>
                  <a:moveTo>
                    <a:pt x="7687" y="7061"/>
                  </a:moveTo>
                  <a:lnTo>
                    <a:pt x="7687" y="7061"/>
                  </a:lnTo>
                  <a:cubicBezTo>
                    <a:pt x="7718" y="7061"/>
                    <a:pt x="7718" y="7061"/>
                    <a:pt x="7718" y="7061"/>
                  </a:cubicBezTo>
                  <a:cubicBezTo>
                    <a:pt x="7874" y="7061"/>
                    <a:pt x="7999" y="7249"/>
                    <a:pt x="7999" y="7499"/>
                  </a:cubicBezTo>
                  <a:cubicBezTo>
                    <a:pt x="7999" y="8592"/>
                    <a:pt x="7999" y="8592"/>
                    <a:pt x="7999" y="8592"/>
                  </a:cubicBezTo>
                  <a:cubicBezTo>
                    <a:pt x="7406" y="8592"/>
                    <a:pt x="7406" y="8592"/>
                    <a:pt x="7406" y="8592"/>
                  </a:cubicBezTo>
                  <a:cubicBezTo>
                    <a:pt x="7406" y="7499"/>
                    <a:pt x="7406" y="7499"/>
                    <a:pt x="7406" y="7499"/>
                  </a:cubicBezTo>
                  <a:cubicBezTo>
                    <a:pt x="7406" y="7249"/>
                    <a:pt x="7531" y="7061"/>
                    <a:pt x="7687" y="7061"/>
                  </a:cubicBezTo>
                  <a:close/>
                  <a:moveTo>
                    <a:pt x="7406" y="6530"/>
                  </a:moveTo>
                  <a:lnTo>
                    <a:pt x="7406" y="6530"/>
                  </a:lnTo>
                  <a:cubicBezTo>
                    <a:pt x="7406" y="5436"/>
                    <a:pt x="7406" y="5436"/>
                    <a:pt x="7406" y="5436"/>
                  </a:cubicBezTo>
                  <a:cubicBezTo>
                    <a:pt x="7406" y="5186"/>
                    <a:pt x="7531" y="4968"/>
                    <a:pt x="7687" y="4968"/>
                  </a:cubicBezTo>
                  <a:cubicBezTo>
                    <a:pt x="7718" y="4968"/>
                    <a:pt x="7718" y="4968"/>
                    <a:pt x="7718" y="4968"/>
                  </a:cubicBezTo>
                  <a:cubicBezTo>
                    <a:pt x="7874" y="4968"/>
                    <a:pt x="7999" y="5186"/>
                    <a:pt x="7999" y="5436"/>
                  </a:cubicBezTo>
                  <a:cubicBezTo>
                    <a:pt x="7999" y="6530"/>
                    <a:pt x="7999" y="6530"/>
                    <a:pt x="7999" y="6530"/>
                  </a:cubicBezTo>
                  <a:lnTo>
                    <a:pt x="7406" y="6530"/>
                  </a:lnTo>
                  <a:close/>
                  <a:moveTo>
                    <a:pt x="8562" y="7061"/>
                  </a:moveTo>
                  <a:lnTo>
                    <a:pt x="8562" y="7061"/>
                  </a:lnTo>
                  <a:cubicBezTo>
                    <a:pt x="8593" y="7061"/>
                    <a:pt x="8593" y="7061"/>
                    <a:pt x="8593" y="7061"/>
                  </a:cubicBezTo>
                  <a:cubicBezTo>
                    <a:pt x="8749" y="7061"/>
                    <a:pt x="8874" y="7249"/>
                    <a:pt x="8874" y="7499"/>
                  </a:cubicBezTo>
                  <a:cubicBezTo>
                    <a:pt x="8874" y="8592"/>
                    <a:pt x="8874" y="8592"/>
                    <a:pt x="8874" y="8592"/>
                  </a:cubicBezTo>
                  <a:cubicBezTo>
                    <a:pt x="8281" y="8592"/>
                    <a:pt x="8281" y="8592"/>
                    <a:pt x="8281" y="8592"/>
                  </a:cubicBezTo>
                  <a:cubicBezTo>
                    <a:pt x="8281" y="7499"/>
                    <a:pt x="8281" y="7499"/>
                    <a:pt x="8281" y="7499"/>
                  </a:cubicBezTo>
                  <a:cubicBezTo>
                    <a:pt x="8281" y="7249"/>
                    <a:pt x="8406" y="7061"/>
                    <a:pt x="8562" y="7061"/>
                  </a:cubicBezTo>
                  <a:close/>
                  <a:moveTo>
                    <a:pt x="8281" y="6530"/>
                  </a:moveTo>
                  <a:lnTo>
                    <a:pt x="8281" y="6530"/>
                  </a:lnTo>
                  <a:cubicBezTo>
                    <a:pt x="8281" y="5436"/>
                    <a:pt x="8281" y="5436"/>
                    <a:pt x="8281" y="5436"/>
                  </a:cubicBezTo>
                  <a:cubicBezTo>
                    <a:pt x="8281" y="5186"/>
                    <a:pt x="8406" y="4968"/>
                    <a:pt x="8562" y="4968"/>
                  </a:cubicBezTo>
                  <a:cubicBezTo>
                    <a:pt x="8593" y="4968"/>
                    <a:pt x="8593" y="4968"/>
                    <a:pt x="8593" y="4968"/>
                  </a:cubicBezTo>
                  <a:cubicBezTo>
                    <a:pt x="8749" y="4968"/>
                    <a:pt x="8874" y="5186"/>
                    <a:pt x="8874" y="5436"/>
                  </a:cubicBezTo>
                  <a:cubicBezTo>
                    <a:pt x="8874" y="6530"/>
                    <a:pt x="8874" y="6530"/>
                    <a:pt x="8874" y="6530"/>
                  </a:cubicBezTo>
                  <a:lnTo>
                    <a:pt x="8281" y="6530"/>
                  </a:lnTo>
                  <a:close/>
                  <a:moveTo>
                    <a:pt x="9749" y="7499"/>
                  </a:moveTo>
                  <a:lnTo>
                    <a:pt x="9749" y="7499"/>
                  </a:lnTo>
                  <a:cubicBezTo>
                    <a:pt x="9749" y="8592"/>
                    <a:pt x="9749" y="8592"/>
                    <a:pt x="9749" y="8592"/>
                  </a:cubicBezTo>
                  <a:cubicBezTo>
                    <a:pt x="9562" y="8592"/>
                    <a:pt x="9562" y="8592"/>
                    <a:pt x="9562" y="8592"/>
                  </a:cubicBezTo>
                  <a:cubicBezTo>
                    <a:pt x="9156" y="8592"/>
                    <a:pt x="9156" y="8592"/>
                    <a:pt x="9156" y="8592"/>
                  </a:cubicBezTo>
                  <a:cubicBezTo>
                    <a:pt x="9156" y="7499"/>
                    <a:pt x="9156" y="7499"/>
                    <a:pt x="9156" y="7499"/>
                  </a:cubicBezTo>
                  <a:cubicBezTo>
                    <a:pt x="9156" y="7249"/>
                    <a:pt x="9281" y="7061"/>
                    <a:pt x="9437" y="7061"/>
                  </a:cubicBezTo>
                  <a:cubicBezTo>
                    <a:pt x="9468" y="7061"/>
                    <a:pt x="9468" y="7061"/>
                    <a:pt x="9468" y="7061"/>
                  </a:cubicBezTo>
                  <a:cubicBezTo>
                    <a:pt x="9499" y="7061"/>
                    <a:pt x="9531" y="7061"/>
                    <a:pt x="9562" y="7092"/>
                  </a:cubicBezTo>
                  <a:cubicBezTo>
                    <a:pt x="9656" y="7155"/>
                    <a:pt x="9749" y="7311"/>
                    <a:pt x="9749" y="7499"/>
                  </a:cubicBezTo>
                  <a:close/>
                  <a:moveTo>
                    <a:pt x="1282" y="5436"/>
                  </a:moveTo>
                  <a:lnTo>
                    <a:pt x="1282" y="5436"/>
                  </a:lnTo>
                  <a:cubicBezTo>
                    <a:pt x="1282" y="5249"/>
                    <a:pt x="1375" y="5061"/>
                    <a:pt x="1469" y="4999"/>
                  </a:cubicBezTo>
                  <a:cubicBezTo>
                    <a:pt x="1500" y="4999"/>
                    <a:pt x="1532" y="4968"/>
                    <a:pt x="1563" y="4968"/>
                  </a:cubicBezTo>
                  <a:cubicBezTo>
                    <a:pt x="1594" y="4968"/>
                    <a:pt x="1594" y="4968"/>
                    <a:pt x="1594" y="4968"/>
                  </a:cubicBezTo>
                  <a:cubicBezTo>
                    <a:pt x="1750" y="4968"/>
                    <a:pt x="1875" y="5186"/>
                    <a:pt x="1875" y="5436"/>
                  </a:cubicBezTo>
                  <a:cubicBezTo>
                    <a:pt x="1875" y="6530"/>
                    <a:pt x="1875" y="6530"/>
                    <a:pt x="1875" y="6530"/>
                  </a:cubicBezTo>
                  <a:cubicBezTo>
                    <a:pt x="1469" y="6530"/>
                    <a:pt x="1469" y="6530"/>
                    <a:pt x="1469" y="6530"/>
                  </a:cubicBezTo>
                  <a:cubicBezTo>
                    <a:pt x="1282" y="6530"/>
                    <a:pt x="1282" y="6530"/>
                    <a:pt x="1282" y="6530"/>
                  </a:cubicBezTo>
                  <a:lnTo>
                    <a:pt x="1282" y="5436"/>
                  </a:lnTo>
                  <a:close/>
                  <a:moveTo>
                    <a:pt x="1282" y="7499"/>
                  </a:moveTo>
                  <a:lnTo>
                    <a:pt x="1282" y="7499"/>
                  </a:lnTo>
                  <a:cubicBezTo>
                    <a:pt x="1282" y="7311"/>
                    <a:pt x="1375" y="7155"/>
                    <a:pt x="1469" y="7092"/>
                  </a:cubicBezTo>
                  <a:cubicBezTo>
                    <a:pt x="1500" y="7061"/>
                    <a:pt x="1532" y="7061"/>
                    <a:pt x="1563" y="7061"/>
                  </a:cubicBezTo>
                  <a:cubicBezTo>
                    <a:pt x="1594" y="7061"/>
                    <a:pt x="1594" y="7061"/>
                    <a:pt x="1594" y="7061"/>
                  </a:cubicBezTo>
                  <a:cubicBezTo>
                    <a:pt x="1750" y="7061"/>
                    <a:pt x="1875" y="7249"/>
                    <a:pt x="1875" y="7499"/>
                  </a:cubicBezTo>
                  <a:cubicBezTo>
                    <a:pt x="1875" y="8592"/>
                    <a:pt x="1875" y="8592"/>
                    <a:pt x="1875" y="8592"/>
                  </a:cubicBezTo>
                  <a:cubicBezTo>
                    <a:pt x="1469" y="8592"/>
                    <a:pt x="1469" y="8592"/>
                    <a:pt x="1469" y="8592"/>
                  </a:cubicBezTo>
                  <a:cubicBezTo>
                    <a:pt x="1282" y="8592"/>
                    <a:pt x="1282" y="8592"/>
                    <a:pt x="1282" y="8592"/>
                  </a:cubicBezTo>
                  <a:lnTo>
                    <a:pt x="1282" y="7499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756054" y="2729315"/>
              <a:ext cx="4345264" cy="607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400" b="1" dirty="0">
                  <a:solidFill>
                    <a:srgbClr val="777777"/>
                  </a:solidFill>
                  <a:latin typeface="Calibri"/>
                </a:rPr>
                <a:t>F</a:t>
              </a:r>
              <a:r>
                <a:rPr lang="en-US" sz="1400" b="1" dirty="0" smtClean="0">
                  <a:solidFill>
                    <a:srgbClr val="777777"/>
                  </a:solidFill>
                  <a:latin typeface="Calibri"/>
                </a:rPr>
                <a:t>ellows, scholars, and conferences </a:t>
              </a:r>
            </a:p>
            <a:p>
              <a:pPr>
                <a:lnSpc>
                  <a:spcPct val="80000"/>
                </a:lnSpc>
              </a:pPr>
              <a:r>
                <a:rPr lang="en-US" sz="1400" b="1" dirty="0" smtClean="0">
                  <a:solidFill>
                    <a:srgbClr val="777777"/>
                  </a:solidFill>
                  <a:latin typeface="Calibri"/>
                </a:rPr>
                <a:t>since Center established in 2014</a:t>
              </a:r>
              <a:endParaRPr lang="en-US" sz="1400" b="1" dirty="0">
                <a:solidFill>
                  <a:srgbClr val="777777"/>
                </a:solidFill>
                <a:latin typeface="Calibri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181887" y="2524118"/>
              <a:ext cx="1718773" cy="1017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5200" b="1" dirty="0" smtClean="0">
                  <a:solidFill>
                    <a:srgbClr val="990000"/>
                  </a:solidFill>
                  <a:latin typeface="Calibri"/>
                </a:rPr>
                <a:t>50+</a:t>
              </a:r>
              <a:endParaRPr lang="en-US" sz="5200" b="1" dirty="0">
                <a:solidFill>
                  <a:srgbClr val="990000"/>
                </a:solidFill>
                <a:latin typeface="Calibri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879" y="993211"/>
            <a:ext cx="938094" cy="119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26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920294"/>
            <a:ext cx="9144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Adobe Caslon Pro"/>
                <a:cs typeface="Adobe Caslon Pro"/>
              </a:rPr>
              <a:t>Education and IWitness Demo</a:t>
            </a:r>
            <a:endParaRPr lang="en-US" sz="2400" dirty="0">
              <a:solidFill>
                <a:schemeClr val="bg1"/>
              </a:solidFill>
              <a:latin typeface="Adobe Caslon Pro"/>
              <a:cs typeface="Adobe Caslon Pro"/>
            </a:endParaRPr>
          </a:p>
        </p:txBody>
      </p:sp>
    </p:spTree>
    <p:extLst>
      <p:ext uri="{BB962C8B-B14F-4D97-AF65-F5344CB8AC3E}">
        <p14:creationId xmlns:p14="http://schemas.microsoft.com/office/powerpoint/2010/main" val="193608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1270065"/>
            <a:ext cx="9185807" cy="392545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Aims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801566" y="1469644"/>
            <a:ext cx="1694176" cy="1246886"/>
            <a:chOff x="1621451" y="1959523"/>
            <a:chExt cx="1874290" cy="1874290"/>
          </a:xfrm>
        </p:grpSpPr>
        <p:pic>
          <p:nvPicPr>
            <p:cNvPr id="10" name="Picture 9" descr="burst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1451" y="1959523"/>
              <a:ext cx="1874290" cy="187429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 rot="871307">
              <a:off x="1812231" y="2699603"/>
              <a:ext cx="1403648" cy="425052"/>
            </a:xfrm>
            <a:prstGeom prst="rect">
              <a:avLst/>
            </a:prstGeom>
            <a:noFill/>
          </p:spPr>
          <p:txBody>
            <a:bodyPr wrap="square" tIns="0" rIns="0" bIns="0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100" dirty="0">
                  <a:solidFill>
                    <a:schemeClr val="bg1"/>
                  </a:solidFill>
                </a:rPr>
                <a:t>knowledge </a:t>
              </a:r>
              <a:br>
                <a:rPr lang="en-US" sz="1100" dirty="0">
                  <a:solidFill>
                    <a:schemeClr val="bg1"/>
                  </a:solidFill>
                </a:rPr>
              </a:br>
              <a:r>
                <a:rPr lang="en-US" sz="1100" dirty="0">
                  <a:solidFill>
                    <a:schemeClr val="bg1"/>
                  </a:solidFill>
                </a:rPr>
                <a:t>&amp; skills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459460" y="1329932"/>
            <a:ext cx="1870748" cy="1403061"/>
            <a:chOff x="3459460" y="1773240"/>
            <a:chExt cx="1870748" cy="1870748"/>
          </a:xfrm>
        </p:grpSpPr>
        <p:pic>
          <p:nvPicPr>
            <p:cNvPr id="29" name="Picture 28" descr="burst1.png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04520">
              <a:off x="3459460" y="1773240"/>
              <a:ext cx="1870748" cy="1870748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 rot="21286048">
              <a:off x="3664562" y="2528115"/>
              <a:ext cx="1403648" cy="377026"/>
            </a:xfrm>
            <a:prstGeom prst="rect">
              <a:avLst/>
            </a:prstGeom>
            <a:noFill/>
          </p:spPr>
          <p:txBody>
            <a:bodyPr wrap="square" tIns="0" rIns="0" bIns="0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100" dirty="0">
                  <a:solidFill>
                    <a:schemeClr val="bg1"/>
                  </a:solidFill>
                </a:rPr>
                <a:t>critical </a:t>
              </a:r>
              <a:br>
                <a:rPr lang="en-US" sz="1100" dirty="0">
                  <a:solidFill>
                    <a:schemeClr val="bg1"/>
                  </a:solidFill>
                </a:rPr>
              </a:br>
              <a:r>
                <a:rPr lang="en-US" sz="1100" dirty="0">
                  <a:solidFill>
                    <a:schemeClr val="bg1"/>
                  </a:solidFill>
                </a:rPr>
                <a:t>thinking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232691" y="1637471"/>
            <a:ext cx="1709696" cy="1282272"/>
            <a:chOff x="5232690" y="2183295"/>
            <a:chExt cx="1709696" cy="1709696"/>
          </a:xfrm>
        </p:grpSpPr>
        <p:pic>
          <p:nvPicPr>
            <p:cNvPr id="32" name="Picture 31" descr="burst2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473875">
              <a:off x="5232690" y="2183295"/>
              <a:ext cx="1709696" cy="170969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330208" y="2902832"/>
              <a:ext cx="1403648" cy="192360"/>
            </a:xfrm>
            <a:prstGeom prst="rect">
              <a:avLst/>
            </a:prstGeom>
            <a:noFill/>
          </p:spPr>
          <p:txBody>
            <a:bodyPr wrap="square" tIns="0" rIns="0" bIns="0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100" dirty="0">
                  <a:solidFill>
                    <a:schemeClr val="bg1"/>
                  </a:solidFill>
                </a:rPr>
                <a:t>empathy</a:t>
              </a:r>
            </a:p>
          </p:txBody>
        </p:sp>
      </p:grpSp>
      <p:cxnSp>
        <p:nvCxnSpPr>
          <p:cNvPr id="28" name="Straight Connector 27"/>
          <p:cNvCxnSpPr/>
          <p:nvPr/>
        </p:nvCxnSpPr>
        <p:spPr>
          <a:xfrm>
            <a:off x="0" y="1270064"/>
            <a:ext cx="9144000" cy="0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6381017" y="1340601"/>
            <a:ext cx="2946405" cy="2209804"/>
            <a:chOff x="6381017" y="1787467"/>
            <a:chExt cx="2946405" cy="2946405"/>
          </a:xfrm>
        </p:grpSpPr>
        <p:pic>
          <p:nvPicPr>
            <p:cNvPr id="30" name="Picture 29" descr="burst1.png"/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837910">
              <a:off x="6381017" y="1787467"/>
              <a:ext cx="2946405" cy="2946405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 rot="637593">
              <a:off x="6973500" y="3073433"/>
              <a:ext cx="1522435" cy="377026"/>
            </a:xfrm>
            <a:prstGeom prst="rect">
              <a:avLst/>
            </a:prstGeom>
            <a:noFill/>
          </p:spPr>
          <p:txBody>
            <a:bodyPr wrap="square" tIns="0" rIns="0" bIns="0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100" dirty="0">
                  <a:solidFill>
                    <a:schemeClr val="bg1"/>
                  </a:solidFill>
                </a:rPr>
                <a:t>willingness </a:t>
              </a:r>
              <a:br>
                <a:rPr lang="en-US" sz="1100" dirty="0">
                  <a:solidFill>
                    <a:schemeClr val="bg1"/>
                  </a:solidFill>
                </a:rPr>
              </a:br>
              <a:r>
                <a:rPr lang="en-US" sz="1100" dirty="0">
                  <a:solidFill>
                    <a:schemeClr val="bg1"/>
                  </a:solidFill>
                </a:rPr>
                <a:t>to act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" y="1677397"/>
            <a:ext cx="1870748" cy="1942550"/>
            <a:chOff x="0" y="2955846"/>
            <a:chExt cx="1870748" cy="1870748"/>
          </a:xfrm>
        </p:grpSpPr>
        <p:pic>
          <p:nvPicPr>
            <p:cNvPr id="5" name="Picture 4" descr="burst1.png"/>
            <p:cNvPicPr>
              <a:picLocks noChangeAspect="1"/>
            </p:cNvPicPr>
            <p:nvPr/>
          </p:nvPicPr>
          <p:blipFill>
            <a:blip r:embed="rId8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955846"/>
              <a:ext cx="1870748" cy="187074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 rot="20946853">
              <a:off x="197204" y="3817146"/>
              <a:ext cx="1403648" cy="138937"/>
            </a:xfrm>
            <a:prstGeom prst="rect">
              <a:avLst/>
            </a:prstGeom>
            <a:noFill/>
          </p:spPr>
          <p:txBody>
            <a:bodyPr wrap="square" tIns="0" rIns="0" bIns="0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100" dirty="0">
                  <a:solidFill>
                    <a:schemeClr val="bg1"/>
                  </a:solidFill>
                </a:rPr>
                <a:t>value of testimony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291946" y="4045891"/>
            <a:ext cx="8354609" cy="259687"/>
          </a:xfrm>
          <a:prstGeom prst="rect">
            <a:avLst/>
          </a:prstGeom>
          <a:noFill/>
        </p:spPr>
        <p:txBody>
          <a:bodyPr wrap="square" lIns="68579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Responsible Participation in Civil Society</a:t>
            </a:r>
          </a:p>
        </p:txBody>
      </p:sp>
    </p:spTree>
    <p:extLst>
      <p:ext uri="{BB962C8B-B14F-4D97-AF65-F5344CB8AC3E}">
        <p14:creationId xmlns:p14="http://schemas.microsoft.com/office/powerpoint/2010/main" val="340855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Education </a:t>
            </a:r>
            <a:r>
              <a:rPr lang="en-US" dirty="0"/>
              <a:t>– </a:t>
            </a:r>
            <a:r>
              <a:rPr lang="en-US" dirty="0" smtClean="0"/>
              <a:t>IWitness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3243" y="1045853"/>
            <a:ext cx="4500748" cy="2921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482" y="1045852"/>
            <a:ext cx="3955063" cy="2921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758" y="1715987"/>
            <a:ext cx="3474189" cy="2762708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021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Teaching With Testimony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48437" y="1106162"/>
            <a:ext cx="6985859" cy="272023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214313" indent="-214313">
              <a:lnSpc>
                <a:spcPct val="120000"/>
              </a:lnSpc>
              <a:buFont typeface="Arial"/>
              <a:buChar char="•"/>
            </a:pPr>
            <a:r>
              <a:rPr lang="en-US" sz="1600" dirty="0">
                <a:latin typeface="Adobe Caslon Pro"/>
                <a:cs typeface="Adobe Caslon Pro"/>
              </a:rPr>
              <a:t>Content exists in the Visual History Archive</a:t>
            </a:r>
          </a:p>
          <a:p>
            <a:pPr marL="214313" indent="-214313">
              <a:lnSpc>
                <a:spcPct val="120000"/>
              </a:lnSpc>
              <a:buFont typeface="Arial"/>
              <a:buChar char="•"/>
            </a:pPr>
            <a:r>
              <a:rPr lang="en-US" sz="1600" dirty="0">
                <a:latin typeface="Adobe Caslon Pro"/>
                <a:cs typeface="Adobe Caslon Pro"/>
              </a:rPr>
              <a:t>Need for material in curriculum</a:t>
            </a:r>
          </a:p>
          <a:p>
            <a:pPr marL="214313" indent="-214313">
              <a:lnSpc>
                <a:spcPct val="120000"/>
              </a:lnSpc>
              <a:buFont typeface="Arial"/>
              <a:buChar char="•"/>
            </a:pPr>
            <a:r>
              <a:rPr lang="en-US" sz="1600" dirty="0">
                <a:latin typeface="Adobe Caslon Pro"/>
                <a:cs typeface="Adobe Caslon Pro"/>
              </a:rPr>
              <a:t>Opportunity for curricular intersections </a:t>
            </a:r>
          </a:p>
          <a:p>
            <a:pPr marL="557213" lvl="1" indent="-214313">
              <a:lnSpc>
                <a:spcPct val="120000"/>
              </a:lnSpc>
              <a:buFont typeface="Wingdings" charset="2"/>
              <a:buChar char="ü"/>
            </a:pPr>
            <a:r>
              <a:rPr lang="en-US" sz="1600" dirty="0">
                <a:latin typeface="Adobe Caslon Pro"/>
                <a:cs typeface="Adobe Caslon Pro"/>
              </a:rPr>
              <a:t> tolerance</a:t>
            </a:r>
          </a:p>
          <a:p>
            <a:pPr marL="557213" lvl="1" indent="-214313">
              <a:lnSpc>
                <a:spcPct val="120000"/>
              </a:lnSpc>
              <a:buFont typeface="Wingdings" charset="2"/>
              <a:buChar char="ü"/>
            </a:pPr>
            <a:r>
              <a:rPr lang="en-US" sz="1600" dirty="0">
                <a:latin typeface="Adobe Caslon Pro"/>
                <a:cs typeface="Adobe Caslon Pro"/>
              </a:rPr>
              <a:t> standards</a:t>
            </a:r>
          </a:p>
          <a:p>
            <a:pPr marL="557213" lvl="1" indent="-214313">
              <a:lnSpc>
                <a:spcPct val="120000"/>
              </a:lnSpc>
              <a:buFont typeface="Wingdings" charset="2"/>
              <a:buChar char="ü"/>
            </a:pPr>
            <a:r>
              <a:rPr lang="en-US" sz="1600" dirty="0">
                <a:latin typeface="Adobe Caslon Pro"/>
                <a:cs typeface="Adobe Caslon Pro"/>
              </a:rPr>
              <a:t> social cohesion</a:t>
            </a:r>
          </a:p>
          <a:p>
            <a:pPr marL="557213" lvl="1" indent="-214313">
              <a:lnSpc>
                <a:spcPct val="120000"/>
              </a:lnSpc>
              <a:buFont typeface="Wingdings" charset="2"/>
              <a:buChar char="ü"/>
            </a:pPr>
            <a:r>
              <a:rPr lang="en-US" sz="1600" dirty="0">
                <a:latin typeface="Adobe Caslon Pro"/>
                <a:cs typeface="Adobe Caslon Pro"/>
              </a:rPr>
              <a:t> specific discipline</a:t>
            </a:r>
          </a:p>
          <a:p>
            <a:pPr marL="557213" lvl="1" indent="-214313">
              <a:lnSpc>
                <a:spcPct val="120000"/>
              </a:lnSpc>
              <a:buFont typeface="Wingdings" charset="2"/>
              <a:buChar char="ü"/>
            </a:pPr>
            <a:r>
              <a:rPr lang="en-US" sz="1600" dirty="0">
                <a:latin typeface="Adobe Caslon Pro"/>
                <a:cs typeface="Adobe Caslon Pro"/>
              </a:rPr>
              <a:t> Holocaust and genocide</a:t>
            </a:r>
          </a:p>
          <a:p>
            <a:pPr marL="557213" lvl="1" indent="-214313">
              <a:lnSpc>
                <a:spcPct val="120000"/>
              </a:lnSpc>
              <a:buFont typeface="Wingdings" charset="2"/>
              <a:buChar char="ü"/>
            </a:pPr>
            <a:r>
              <a:rPr lang="en-US" sz="1600" dirty="0">
                <a:latin typeface="Adobe Caslon Pro"/>
                <a:cs typeface="Adobe Caslon Pro"/>
              </a:rPr>
              <a:t> </a:t>
            </a:r>
            <a:r>
              <a:rPr lang="en-US" sz="1600" dirty="0" err="1" smtClean="0">
                <a:latin typeface="Adobe Caslon Pro"/>
                <a:cs typeface="Adobe Caslon Pro"/>
              </a:rPr>
              <a:t>transliteracy</a:t>
            </a:r>
            <a:endParaRPr lang="en-US" sz="1600" dirty="0">
              <a:latin typeface="Adobe Caslon Pro"/>
              <a:cs typeface="Adobe Caslon Pro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92901" y="1106162"/>
            <a:ext cx="3989118" cy="1561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20000"/>
              </a:lnSpc>
              <a:buFont typeface="Arial"/>
              <a:buChar char="•"/>
            </a:pPr>
            <a:r>
              <a:rPr lang="en-US" sz="1600" dirty="0">
                <a:latin typeface="Adobe Caslon Pro"/>
                <a:cs typeface="Adobe Caslon Pro"/>
              </a:rPr>
              <a:t>Existence and interest of local partners</a:t>
            </a:r>
          </a:p>
          <a:p>
            <a:pPr marL="214313" indent="-214313">
              <a:lnSpc>
                <a:spcPct val="120000"/>
              </a:lnSpc>
              <a:buFont typeface="Arial"/>
              <a:buChar char="•"/>
            </a:pPr>
            <a:r>
              <a:rPr lang="en-US" sz="1600" dirty="0">
                <a:latin typeface="Adobe Caslon Pro"/>
                <a:cs typeface="Adobe Caslon Pro"/>
              </a:rPr>
              <a:t>Alignment with USC priorities</a:t>
            </a:r>
          </a:p>
          <a:p>
            <a:pPr marL="214313" indent="-214313">
              <a:lnSpc>
                <a:spcPct val="120000"/>
              </a:lnSpc>
              <a:buFont typeface="Arial"/>
              <a:buChar char="•"/>
            </a:pPr>
            <a:r>
              <a:rPr lang="en-US" sz="1600" dirty="0">
                <a:latin typeface="Adobe Caslon Pro"/>
                <a:cs typeface="Adobe Caslon Pro"/>
              </a:rPr>
              <a:t>Funding sources (potential and existing)</a:t>
            </a:r>
          </a:p>
          <a:p>
            <a:pPr marL="214313" indent="-214313">
              <a:lnSpc>
                <a:spcPct val="120000"/>
              </a:lnSpc>
              <a:buFont typeface="Arial"/>
              <a:buChar char="•"/>
            </a:pPr>
            <a:r>
              <a:rPr lang="en-US" sz="1600" dirty="0">
                <a:latin typeface="Adobe Caslon Pro"/>
                <a:cs typeface="Adobe Caslon Pro"/>
              </a:rPr>
              <a:t>Institutional priorities</a:t>
            </a:r>
          </a:p>
          <a:p>
            <a:pPr marL="214313" indent="-214313">
              <a:lnSpc>
                <a:spcPct val="120000"/>
              </a:lnSpc>
              <a:buFont typeface="Arial"/>
              <a:buChar char="•"/>
            </a:pPr>
            <a:r>
              <a:rPr lang="en-US" sz="1600" dirty="0">
                <a:latin typeface="Adobe Caslon Pro"/>
                <a:cs typeface="Adobe Caslon Pro"/>
              </a:rPr>
              <a:t>Principles 2 and 3 Based on research</a:t>
            </a:r>
          </a:p>
        </p:txBody>
      </p:sp>
    </p:spTree>
    <p:extLst>
      <p:ext uri="{BB962C8B-B14F-4D97-AF65-F5344CB8AC3E}">
        <p14:creationId xmlns:p14="http://schemas.microsoft.com/office/powerpoint/2010/main" val="419235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Testimony: George </a:t>
            </a:r>
            <a:r>
              <a:rPr lang="en-US" dirty="0" err="1" smtClean="0"/>
              <a:t>Papanek</a:t>
            </a:r>
            <a:endParaRPr lang="en-US" dirty="0"/>
          </a:p>
        </p:txBody>
      </p:sp>
      <p:pic>
        <p:nvPicPr>
          <p:cNvPr id="2" name="George Papanek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95138" y="986297"/>
            <a:ext cx="4765204" cy="357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59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920294"/>
            <a:ext cx="9144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Adobe Caslon Pro"/>
                <a:cs typeface="Adobe Caslon Pro"/>
              </a:rPr>
              <a:t>Thank You</a:t>
            </a:r>
            <a:endParaRPr lang="en-US" sz="2400" dirty="0">
              <a:solidFill>
                <a:schemeClr val="bg1"/>
              </a:solidFill>
              <a:latin typeface="Adobe Caslon Pro"/>
              <a:cs typeface="Adobe Caslon Pro"/>
            </a:endParaRPr>
          </a:p>
        </p:txBody>
      </p:sp>
    </p:spTree>
    <p:extLst>
      <p:ext uri="{BB962C8B-B14F-4D97-AF65-F5344CB8AC3E}">
        <p14:creationId xmlns:p14="http://schemas.microsoft.com/office/powerpoint/2010/main" val="322303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Panel 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161" y="2149799"/>
            <a:ext cx="3379537" cy="170849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882233" y="2200535"/>
            <a:ext cx="33795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dobe Caslon Pro"/>
                <a:cs typeface="Adobe Caslon Pro"/>
              </a:rPr>
              <a:t>Making audio-visual interviews with survivors and witnesses of the Holocaust and other genocides a compelling voice for education and action.</a:t>
            </a:r>
            <a:endParaRPr lang="en-US" dirty="0">
              <a:solidFill>
                <a:schemeClr val="bg1"/>
              </a:solidFill>
              <a:latin typeface="Adobe Caslon Pro"/>
              <a:cs typeface="Adobe Caslon Pro"/>
            </a:endParaRPr>
          </a:p>
        </p:txBody>
      </p:sp>
      <p:sp>
        <p:nvSpPr>
          <p:cNvPr id="33" name="Title 3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Leading Change Through Testimony</a:t>
            </a:r>
            <a:endParaRPr lang="en-US" dirty="0"/>
          </a:p>
        </p:txBody>
      </p:sp>
      <p:sp>
        <p:nvSpPr>
          <p:cNvPr id="35" name="Content Placeholder 2"/>
          <p:cNvSpPr>
            <a:spLocks noGrp="1"/>
          </p:cNvSpPr>
          <p:nvPr>
            <p:ph idx="1"/>
          </p:nvPr>
        </p:nvSpPr>
        <p:spPr>
          <a:xfrm>
            <a:off x="457200" y="1348256"/>
            <a:ext cx="8229600" cy="543429"/>
          </a:xfrm>
        </p:spPr>
        <p:txBody>
          <a:bodyPr>
            <a:normAutofit/>
          </a:bodyPr>
          <a:lstStyle/>
          <a:p>
            <a:pPr algn="ctr"/>
            <a:r>
              <a:rPr lang="en-US" sz="2200" dirty="0" smtClean="0"/>
              <a:t>Our Brief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11584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Strategic Objectives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859846" y="1372867"/>
            <a:ext cx="2686819" cy="1302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kern="1200">
                <a:solidFill>
                  <a:schemeClr val="tx1"/>
                </a:solidFill>
                <a:latin typeface="Adobe Caslon Pro"/>
                <a:ea typeface="+mn-ea"/>
                <a:cs typeface="Adobe Caslon Pro"/>
              </a:defRPr>
            </a:lvl1pPr>
            <a:lvl2pPr marL="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None/>
              <a:defRPr sz="1500" b="0" i="0" kern="1200">
                <a:solidFill>
                  <a:schemeClr val="tx1"/>
                </a:solidFill>
                <a:latin typeface="National-Book"/>
                <a:ea typeface="+mn-ea"/>
                <a:cs typeface="National-Boo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chemeClr val="bg1"/>
                </a:solidFill>
              </a:rPr>
              <a:t>Proven Change</a:t>
            </a:r>
          </a:p>
          <a:p>
            <a:r>
              <a:rPr lang="en-US" sz="1400" dirty="0" smtClean="0">
                <a:solidFill>
                  <a:srgbClr val="FFFFFF"/>
                </a:solidFill>
                <a:latin typeface="National-Book"/>
                <a:cs typeface="National-Book"/>
              </a:rPr>
              <a:t>Measure, evaluate, and communicate impact</a:t>
            </a:r>
            <a:endParaRPr lang="en-US" sz="1400" dirty="0">
              <a:solidFill>
                <a:srgbClr val="FFFFFF"/>
              </a:solidFill>
              <a:latin typeface="National-Book"/>
              <a:cs typeface="National-Book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91984" y="1369511"/>
            <a:ext cx="2660309" cy="1305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kern="1200">
                <a:solidFill>
                  <a:schemeClr val="tx1"/>
                </a:solidFill>
                <a:latin typeface="Adobe Caslon Pro"/>
                <a:ea typeface="+mn-ea"/>
                <a:cs typeface="Adobe Caslon Pro"/>
              </a:defRPr>
            </a:lvl1pPr>
            <a:lvl2pPr marL="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None/>
              <a:defRPr sz="1500" b="0" i="0" kern="1200">
                <a:solidFill>
                  <a:schemeClr val="tx1"/>
                </a:solidFill>
                <a:latin typeface="National-Book"/>
                <a:ea typeface="+mn-ea"/>
                <a:cs typeface="National-Boo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chemeClr val="bg1"/>
                </a:solidFill>
              </a:rPr>
              <a:t>Global Impact</a:t>
            </a:r>
          </a:p>
          <a:p>
            <a:r>
              <a:rPr lang="en-US" sz="1400" dirty="0" smtClean="0">
                <a:solidFill>
                  <a:srgbClr val="FFFFFF"/>
                </a:solidFill>
                <a:latin typeface="National-Book"/>
                <a:cs typeface="National-Book"/>
              </a:rPr>
              <a:t>Trusted resource and has lasting partnerships</a:t>
            </a:r>
            <a:endParaRPr lang="en-US" sz="1400" dirty="0">
              <a:solidFill>
                <a:srgbClr val="FFFFFF"/>
              </a:solidFill>
              <a:latin typeface="National-Book"/>
              <a:cs typeface="National-Book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91984" y="3082532"/>
            <a:ext cx="2619331" cy="13057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kern="1200">
                <a:solidFill>
                  <a:schemeClr val="tx1"/>
                </a:solidFill>
                <a:latin typeface="Adobe Caslon Pro"/>
                <a:ea typeface="+mn-ea"/>
                <a:cs typeface="Adobe Caslon Pro"/>
              </a:defRPr>
            </a:lvl1pPr>
            <a:lvl2pPr marL="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None/>
              <a:defRPr sz="1500" b="0" i="0" kern="1200">
                <a:solidFill>
                  <a:schemeClr val="tx1"/>
                </a:solidFill>
                <a:latin typeface="National-Book"/>
                <a:ea typeface="+mn-ea"/>
                <a:cs typeface="National-Boo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chemeClr val="bg1"/>
                </a:solidFill>
              </a:rPr>
              <a:t>The Academy</a:t>
            </a:r>
          </a:p>
          <a:p>
            <a:r>
              <a:rPr lang="en-US" sz="1400" dirty="0" smtClean="0">
                <a:solidFill>
                  <a:srgbClr val="FFFFFF"/>
                </a:solidFill>
                <a:latin typeface="National-Book"/>
                <a:cs typeface="National-Book"/>
              </a:rPr>
              <a:t>For teaching, learning, and research with testimony</a:t>
            </a:r>
            <a:endParaRPr lang="en-US" sz="1400" dirty="0">
              <a:solidFill>
                <a:srgbClr val="FFFFFF"/>
              </a:solidFill>
              <a:latin typeface="National-Book"/>
              <a:cs typeface="National-Book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4859846" y="3082532"/>
            <a:ext cx="2802074" cy="1302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kern="1200">
                <a:solidFill>
                  <a:schemeClr val="tx1"/>
                </a:solidFill>
                <a:latin typeface="Adobe Caslon Pro"/>
                <a:ea typeface="+mn-ea"/>
                <a:cs typeface="Adobe Caslon Pro"/>
              </a:defRPr>
            </a:lvl1pPr>
            <a:lvl2pPr marL="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None/>
              <a:defRPr sz="1500" b="0" i="0" kern="1200">
                <a:solidFill>
                  <a:schemeClr val="tx1"/>
                </a:solidFill>
                <a:latin typeface="National-Book"/>
                <a:ea typeface="+mn-ea"/>
                <a:cs typeface="National-Boo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chemeClr val="bg1"/>
                </a:solidFill>
              </a:rPr>
              <a:t>Best-in-class</a:t>
            </a:r>
          </a:p>
          <a:p>
            <a:r>
              <a:rPr lang="en-US" sz="1400" dirty="0" smtClean="0">
                <a:solidFill>
                  <a:srgbClr val="FFFFFF"/>
                </a:solidFill>
                <a:latin typeface="National-Book"/>
                <a:cs typeface="National-Book"/>
              </a:rPr>
              <a:t>VHA/Collection/Preservation/Indexing/Accessibility/Innovation</a:t>
            </a:r>
            <a:endParaRPr lang="en-US" sz="1400" dirty="0">
              <a:solidFill>
                <a:srgbClr val="FFFFFF"/>
              </a:solidFill>
              <a:latin typeface="National-Book"/>
              <a:cs typeface="National-Book"/>
            </a:endParaRPr>
          </a:p>
        </p:txBody>
      </p:sp>
    </p:spTree>
    <p:extLst>
      <p:ext uri="{BB962C8B-B14F-4D97-AF65-F5344CB8AC3E}">
        <p14:creationId xmlns:p14="http://schemas.microsoft.com/office/powerpoint/2010/main" val="113441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 Schematic</a:t>
            </a:r>
            <a:endParaRPr lang="en-US" dirty="0"/>
          </a:p>
        </p:txBody>
      </p:sp>
      <p:grpSp>
        <p:nvGrpSpPr>
          <p:cNvPr id="87" name="Group 86"/>
          <p:cNvGrpSpPr/>
          <p:nvPr/>
        </p:nvGrpSpPr>
        <p:grpSpPr>
          <a:xfrm>
            <a:off x="912003" y="949550"/>
            <a:ext cx="7264749" cy="3760374"/>
            <a:chOff x="912003" y="949550"/>
            <a:chExt cx="7264749" cy="3760374"/>
          </a:xfrm>
        </p:grpSpPr>
        <p:pic>
          <p:nvPicPr>
            <p:cNvPr id="4" name="Picture 3" descr="Schematic Panels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2003" y="949550"/>
              <a:ext cx="7264749" cy="376037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426086" y="1610468"/>
              <a:ext cx="1945532" cy="42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aseline="30000" dirty="0" smtClean="0">
                  <a:solidFill>
                    <a:schemeClr val="bg1"/>
                  </a:solidFill>
                  <a:latin typeface="Adobe Caslon Pro"/>
                  <a:cs typeface="Adobe Caslon Pro"/>
                </a:rPr>
                <a:t>EDUCATION</a:t>
              </a:r>
              <a:endParaRPr lang="en-GB" sz="3200" baseline="30000" dirty="0">
                <a:solidFill>
                  <a:schemeClr val="bg1"/>
                </a:solidFill>
                <a:latin typeface="Adobe Caslon Pro"/>
                <a:cs typeface="Adobe Caslon Pro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702128" y="1610468"/>
              <a:ext cx="1945532" cy="42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aseline="30000" dirty="0" smtClean="0">
                  <a:solidFill>
                    <a:schemeClr val="bg1"/>
                  </a:solidFill>
                  <a:latin typeface="Adobe Caslon Pro"/>
                  <a:cs typeface="Adobe Caslon Pro"/>
                </a:rPr>
                <a:t>RESEARCH</a:t>
              </a:r>
              <a:endParaRPr lang="en-GB" sz="3200" baseline="30000" dirty="0">
                <a:solidFill>
                  <a:schemeClr val="bg1"/>
                </a:solidFill>
                <a:latin typeface="Adobe Caslon Pro"/>
                <a:cs typeface="Adobe Caslon Pro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67363" y="1610468"/>
              <a:ext cx="1945532" cy="42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aseline="30000" dirty="0" smtClean="0">
                  <a:solidFill>
                    <a:schemeClr val="bg1"/>
                  </a:solidFill>
                  <a:latin typeface="Adobe Caslon Pro"/>
                  <a:cs typeface="Adobe Caslon Pro"/>
                </a:rPr>
                <a:t>ACCESS</a:t>
              </a:r>
              <a:endParaRPr lang="en-GB" sz="3200" baseline="30000" dirty="0">
                <a:solidFill>
                  <a:schemeClr val="bg1"/>
                </a:solidFill>
                <a:latin typeface="Adobe Caslon Pro"/>
                <a:cs typeface="Adobe Caslon Pro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150043" y="1496984"/>
              <a:ext cx="1967148" cy="667704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GB" sz="3200" baseline="30000" dirty="0" smtClean="0">
                  <a:solidFill>
                    <a:schemeClr val="bg1"/>
                  </a:solidFill>
                  <a:latin typeface="Adobe Caslon Pro"/>
                  <a:cs typeface="Adobe Caslon Pro"/>
                </a:rPr>
                <a:t>GLOBAL</a:t>
              </a:r>
            </a:p>
            <a:p>
              <a:pPr algn="ctr">
                <a:lnSpc>
                  <a:spcPts val="2200"/>
                </a:lnSpc>
              </a:pPr>
              <a:r>
                <a:rPr lang="en-GB" sz="3200" baseline="30000" dirty="0" smtClean="0">
                  <a:solidFill>
                    <a:schemeClr val="bg1"/>
                  </a:solidFill>
                  <a:latin typeface="Adobe Caslon Pro"/>
                  <a:cs typeface="Adobe Caslon Pro"/>
                </a:rPr>
                <a:t>OUTREACH</a:t>
              </a:r>
              <a:endParaRPr lang="en-GB" sz="3200" baseline="30000" dirty="0">
                <a:solidFill>
                  <a:schemeClr val="bg1"/>
                </a:solidFill>
                <a:latin typeface="Adobe Caslon Pro"/>
                <a:cs typeface="Adobe Caslon Pro"/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4805433" y="2647327"/>
            <a:ext cx="1166269" cy="1694092"/>
            <a:chOff x="4805433" y="2647327"/>
            <a:chExt cx="1166269" cy="1694092"/>
          </a:xfrm>
        </p:grpSpPr>
        <p:grpSp>
          <p:nvGrpSpPr>
            <p:cNvPr id="22" name="Group 21"/>
            <p:cNvGrpSpPr/>
            <p:nvPr/>
          </p:nvGrpSpPr>
          <p:grpSpPr>
            <a:xfrm>
              <a:off x="4836808" y="2647327"/>
              <a:ext cx="1134894" cy="474755"/>
              <a:chOff x="1378085" y="2625711"/>
              <a:chExt cx="1134894" cy="474755"/>
            </a:xfrm>
          </p:grpSpPr>
          <p:sp>
            <p:nvSpPr>
              <p:cNvPr id="23" name="Rounded Rectangle 22"/>
              <p:cNvSpPr/>
              <p:nvPr/>
            </p:nvSpPr>
            <p:spPr>
              <a:xfrm>
                <a:off x="1378085" y="2625711"/>
                <a:ext cx="1134894" cy="474755"/>
              </a:xfrm>
              <a:prstGeom prst="roundRect">
                <a:avLst>
                  <a:gd name="adj" fmla="val 550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405107" y="2815614"/>
                <a:ext cx="1086255" cy="1726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ts val="1360"/>
                  </a:lnSpc>
                </a:pPr>
                <a:r>
                  <a:rPr lang="en-GB" sz="1600" spc="-30" baseline="30000" dirty="0" smtClean="0">
                    <a:solidFill>
                      <a:srgbClr val="750C26"/>
                    </a:solidFill>
                    <a:latin typeface="Adobe Caslon Pro"/>
                    <a:cs typeface="Adobe Caslon Pro"/>
                  </a:rPr>
                  <a:t>IWitness</a:t>
                </a:r>
                <a:endParaRPr lang="en-US" sz="1600" spc="-30" dirty="0">
                  <a:solidFill>
                    <a:srgbClr val="750C26"/>
                  </a:solidFill>
                  <a:latin typeface="Adobe Caslon Pro"/>
                  <a:cs typeface="Adobe Caslon Pro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4805433" y="3265980"/>
              <a:ext cx="619069" cy="474755"/>
              <a:chOff x="1346710" y="3285030"/>
              <a:chExt cx="619069" cy="474755"/>
            </a:xfrm>
          </p:grpSpPr>
          <p:sp>
            <p:nvSpPr>
              <p:cNvPr id="29" name="Rounded Rectangle 28"/>
              <p:cNvSpPr/>
              <p:nvPr/>
            </p:nvSpPr>
            <p:spPr>
              <a:xfrm>
                <a:off x="1378084" y="3285030"/>
                <a:ext cx="547200" cy="474755"/>
              </a:xfrm>
              <a:prstGeom prst="roundRect">
                <a:avLst>
                  <a:gd name="adj" fmla="val 550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346710" y="3346248"/>
                <a:ext cx="619069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ts val="960"/>
                  </a:lnSpc>
                </a:pPr>
                <a:r>
                  <a:rPr lang="en-GB" sz="1200" spc="-30" baseline="30000" dirty="0" smtClean="0">
                    <a:latin typeface="Adobe Caslon Pro"/>
                    <a:cs typeface="Adobe Caslon Pro"/>
                  </a:rPr>
                  <a:t>Educator</a:t>
                </a:r>
              </a:p>
              <a:p>
                <a:pPr algn="ctr">
                  <a:lnSpc>
                    <a:spcPts val="960"/>
                  </a:lnSpc>
                </a:pPr>
                <a:r>
                  <a:rPr lang="en-GB" sz="1200" spc="-30" baseline="30000" dirty="0" smtClean="0">
                    <a:latin typeface="Adobe Caslon Pro"/>
                    <a:cs typeface="Adobe Caslon Pro"/>
                  </a:rPr>
                  <a:t>Professional</a:t>
                </a:r>
              </a:p>
              <a:p>
                <a:pPr algn="ctr">
                  <a:lnSpc>
                    <a:spcPts val="960"/>
                  </a:lnSpc>
                </a:pPr>
                <a:r>
                  <a:rPr lang="en-GB" sz="1200" spc="-30" baseline="30000" dirty="0" smtClean="0">
                    <a:latin typeface="Adobe Caslon Pro"/>
                    <a:cs typeface="Adobe Caslon Pro"/>
                  </a:rPr>
                  <a:t>Development</a:t>
                </a:r>
                <a:endParaRPr lang="en-US" sz="1200" spc="-30" dirty="0">
                  <a:latin typeface="Adobe Caslon Pro"/>
                  <a:cs typeface="Adobe Caslon Pro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5424502" y="3265980"/>
              <a:ext cx="547200" cy="474755"/>
              <a:chOff x="1965779" y="3285030"/>
              <a:chExt cx="547200" cy="474755"/>
            </a:xfrm>
          </p:grpSpPr>
          <p:sp>
            <p:nvSpPr>
              <p:cNvPr id="33" name="Rounded Rectangle 32"/>
              <p:cNvSpPr/>
              <p:nvPr/>
            </p:nvSpPr>
            <p:spPr>
              <a:xfrm>
                <a:off x="1965779" y="3285030"/>
                <a:ext cx="547200" cy="474755"/>
              </a:xfrm>
              <a:prstGeom prst="roundRect">
                <a:avLst>
                  <a:gd name="adj" fmla="val 550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965781" y="3416098"/>
                <a:ext cx="547198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ts val="960"/>
                  </a:lnSpc>
                </a:pPr>
                <a:r>
                  <a:rPr lang="en-GB" sz="1200" spc="-30" baseline="30000" dirty="0" smtClean="0">
                    <a:latin typeface="Adobe Caslon Pro"/>
                    <a:cs typeface="Adobe Caslon Pro"/>
                  </a:rPr>
                  <a:t>Student</a:t>
                </a:r>
              </a:p>
              <a:p>
                <a:pPr algn="ctr">
                  <a:lnSpc>
                    <a:spcPts val="960"/>
                  </a:lnSpc>
                </a:pPr>
                <a:r>
                  <a:rPr lang="en-GB" sz="1200" spc="-30" baseline="30000" dirty="0" smtClean="0">
                    <a:latin typeface="Adobe Caslon Pro"/>
                    <a:cs typeface="Adobe Caslon Pro"/>
                  </a:rPr>
                  <a:t>Engagement</a:t>
                </a:r>
                <a:endParaRPr lang="en-US" sz="1200" spc="-30" dirty="0">
                  <a:latin typeface="Adobe Caslon Pro"/>
                  <a:cs typeface="Adobe Caslon Pro"/>
                </a:endParaRPr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4836807" y="3866664"/>
              <a:ext cx="547200" cy="474755"/>
              <a:chOff x="1378084" y="3285030"/>
              <a:chExt cx="547200" cy="474755"/>
            </a:xfrm>
          </p:grpSpPr>
          <p:sp>
            <p:nvSpPr>
              <p:cNvPr id="56" name="Rounded Rectangle 55"/>
              <p:cNvSpPr/>
              <p:nvPr/>
            </p:nvSpPr>
            <p:spPr>
              <a:xfrm>
                <a:off x="1378084" y="3285030"/>
                <a:ext cx="547200" cy="474755"/>
              </a:xfrm>
              <a:prstGeom prst="roundRect">
                <a:avLst>
                  <a:gd name="adj" fmla="val 550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1378086" y="3373268"/>
                <a:ext cx="547198" cy="37959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ts val="960"/>
                  </a:lnSpc>
                </a:pPr>
                <a:r>
                  <a:rPr lang="en-GB" sz="1200" spc="-30" baseline="30000" dirty="0" smtClean="0">
                    <a:latin typeface="Adobe Caslon Pro"/>
                    <a:cs typeface="Adobe Caslon Pro"/>
                  </a:rPr>
                  <a:t>Digital</a:t>
                </a:r>
              </a:p>
              <a:p>
                <a:pPr algn="ctr">
                  <a:lnSpc>
                    <a:spcPts val="960"/>
                  </a:lnSpc>
                </a:pPr>
                <a:r>
                  <a:rPr lang="en-GB" sz="1200" spc="-30" baseline="30000" dirty="0" smtClean="0">
                    <a:latin typeface="Adobe Caslon Pro"/>
                    <a:cs typeface="Adobe Caslon Pro"/>
                  </a:rPr>
                  <a:t>Content &amp;</a:t>
                </a:r>
              </a:p>
              <a:p>
                <a:pPr algn="ctr">
                  <a:lnSpc>
                    <a:spcPts val="960"/>
                  </a:lnSpc>
                </a:pPr>
                <a:r>
                  <a:rPr lang="en-GB" sz="1200" spc="-30" baseline="30000" dirty="0" smtClean="0">
                    <a:latin typeface="Adobe Caslon Pro"/>
                    <a:cs typeface="Adobe Caslon Pro"/>
                  </a:rPr>
                  <a:t>Resources</a:t>
                </a:r>
                <a:endParaRPr lang="en-US" sz="1200" spc="-30" dirty="0">
                  <a:latin typeface="Adobe Caslon Pro"/>
                  <a:cs typeface="Adobe Caslon Pro"/>
                </a:endParaRPr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5424502" y="3866664"/>
              <a:ext cx="547200" cy="474755"/>
              <a:chOff x="1965779" y="3285030"/>
              <a:chExt cx="547200" cy="474755"/>
            </a:xfrm>
          </p:grpSpPr>
          <p:sp>
            <p:nvSpPr>
              <p:cNvPr id="59" name="Rounded Rectangle 58"/>
              <p:cNvSpPr/>
              <p:nvPr/>
            </p:nvSpPr>
            <p:spPr>
              <a:xfrm>
                <a:off x="1965779" y="3285030"/>
                <a:ext cx="547200" cy="474755"/>
              </a:xfrm>
              <a:prstGeom prst="roundRect">
                <a:avLst>
                  <a:gd name="adj" fmla="val 550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1965781" y="3432310"/>
                <a:ext cx="547198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ts val="960"/>
                  </a:lnSpc>
                </a:pPr>
                <a:r>
                  <a:rPr lang="en-GB" sz="1200" spc="-30" baseline="30000" dirty="0" smtClean="0">
                    <a:latin typeface="Adobe Caslon Pro"/>
                    <a:cs typeface="Adobe Caslon Pro"/>
                  </a:rPr>
                  <a:t>Echoes &amp;</a:t>
                </a:r>
              </a:p>
              <a:p>
                <a:pPr algn="ctr">
                  <a:lnSpc>
                    <a:spcPts val="960"/>
                  </a:lnSpc>
                </a:pPr>
                <a:r>
                  <a:rPr lang="en-GB" sz="1200" spc="-30" baseline="30000" dirty="0" smtClean="0">
                    <a:latin typeface="Adobe Caslon Pro"/>
                    <a:cs typeface="Adobe Caslon Pro"/>
                  </a:rPr>
                  <a:t>Reflections</a:t>
                </a:r>
                <a:endParaRPr lang="en-US" sz="1200" spc="-30" dirty="0">
                  <a:latin typeface="Adobe Caslon Pro"/>
                  <a:cs typeface="Adobe Caslon Pro"/>
                </a:endParaRPr>
              </a:p>
            </p:txBody>
          </p:sp>
        </p:grpSp>
      </p:grpSp>
      <p:grpSp>
        <p:nvGrpSpPr>
          <p:cNvPr id="79" name="Group 78"/>
          <p:cNvGrpSpPr/>
          <p:nvPr/>
        </p:nvGrpSpPr>
        <p:grpSpPr>
          <a:xfrm>
            <a:off x="1378085" y="2647327"/>
            <a:ext cx="1134895" cy="1694092"/>
            <a:chOff x="1378085" y="2647327"/>
            <a:chExt cx="1134895" cy="1694092"/>
          </a:xfrm>
        </p:grpSpPr>
        <p:grpSp>
          <p:nvGrpSpPr>
            <p:cNvPr id="12" name="Group 11"/>
            <p:cNvGrpSpPr/>
            <p:nvPr/>
          </p:nvGrpSpPr>
          <p:grpSpPr>
            <a:xfrm>
              <a:off x="1378085" y="2647327"/>
              <a:ext cx="1134894" cy="474755"/>
              <a:chOff x="1378085" y="2625711"/>
              <a:chExt cx="1134894" cy="474755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1378085" y="2625711"/>
                <a:ext cx="1134894" cy="474755"/>
              </a:xfrm>
              <a:prstGeom prst="roundRect">
                <a:avLst>
                  <a:gd name="adj" fmla="val 550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405107" y="2734554"/>
                <a:ext cx="1086255" cy="36591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ts val="1360"/>
                  </a:lnSpc>
                </a:pPr>
                <a:r>
                  <a:rPr lang="en-GB" sz="1600" spc="-30" baseline="30000" dirty="0">
                    <a:solidFill>
                      <a:srgbClr val="750C26"/>
                    </a:solidFill>
                    <a:latin typeface="Adobe Caslon Pro"/>
                    <a:cs typeface="Adobe Caslon Pro"/>
                  </a:rPr>
                  <a:t>Visual History</a:t>
                </a:r>
              </a:p>
              <a:p>
                <a:pPr algn="ctr">
                  <a:lnSpc>
                    <a:spcPts val="1360"/>
                  </a:lnSpc>
                </a:pPr>
                <a:r>
                  <a:rPr lang="en-GB" sz="1600" spc="-30" baseline="30000" dirty="0" smtClean="0">
                    <a:solidFill>
                      <a:srgbClr val="750C26"/>
                    </a:solidFill>
                    <a:latin typeface="Adobe Caslon Pro"/>
                    <a:cs typeface="Adobe Caslon Pro"/>
                  </a:rPr>
                  <a:t>Archive</a:t>
                </a:r>
                <a:r>
                  <a:rPr lang="en-GB" sz="1600" spc="-30" dirty="0" smtClean="0">
                    <a:solidFill>
                      <a:srgbClr val="750C26"/>
                    </a:solidFill>
                    <a:latin typeface="Adobe Caslon Pro"/>
                    <a:cs typeface="Adobe Caslon Pro"/>
                  </a:rPr>
                  <a:t> </a:t>
                </a:r>
                <a:r>
                  <a:rPr lang="en-GB" sz="1600" spc="-30" baseline="30000" dirty="0" smtClean="0">
                    <a:solidFill>
                      <a:srgbClr val="750C26"/>
                    </a:solidFill>
                    <a:latin typeface="Adobe Caslon Pro"/>
                    <a:cs typeface="Adobe Caslon Pro"/>
                  </a:rPr>
                  <a:t>Program</a:t>
                </a:r>
                <a:endParaRPr lang="en-US" sz="1600" spc="-30" dirty="0">
                  <a:solidFill>
                    <a:srgbClr val="750C26"/>
                  </a:solidFill>
                  <a:latin typeface="Adobe Caslon Pro"/>
                  <a:cs typeface="Adobe Caslon Pro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378085" y="3265980"/>
              <a:ext cx="547200" cy="474755"/>
              <a:chOff x="1378084" y="3285030"/>
              <a:chExt cx="547200" cy="474755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1378084" y="3285030"/>
                <a:ext cx="547200" cy="474755"/>
              </a:xfrm>
              <a:prstGeom prst="roundRect">
                <a:avLst>
                  <a:gd name="adj" fmla="val 550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378086" y="3419273"/>
                <a:ext cx="547198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ts val="960"/>
                  </a:lnSpc>
                </a:pPr>
                <a:r>
                  <a:rPr lang="en-GB" sz="1200" spc="-30" baseline="30000" dirty="0" smtClean="0">
                    <a:latin typeface="Adobe Caslon Pro"/>
                    <a:cs typeface="Adobe Caslon Pro"/>
                  </a:rPr>
                  <a:t>Testimony</a:t>
                </a:r>
              </a:p>
              <a:p>
                <a:pPr algn="ctr">
                  <a:lnSpc>
                    <a:spcPts val="960"/>
                  </a:lnSpc>
                </a:pPr>
                <a:r>
                  <a:rPr lang="en-GB" sz="1200" spc="-30" baseline="30000" dirty="0" smtClean="0">
                    <a:latin typeface="Adobe Caslon Pro"/>
                    <a:cs typeface="Adobe Caslon Pro"/>
                  </a:rPr>
                  <a:t>Collections</a:t>
                </a:r>
                <a:endParaRPr lang="en-US" sz="1200" spc="-30" dirty="0">
                  <a:latin typeface="Adobe Caslon Pro"/>
                  <a:cs typeface="Adobe Caslon Pro"/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1965780" y="3265980"/>
              <a:ext cx="547200" cy="474755"/>
              <a:chOff x="1965779" y="3285030"/>
              <a:chExt cx="547200" cy="474755"/>
            </a:xfrm>
          </p:grpSpPr>
          <p:sp>
            <p:nvSpPr>
              <p:cNvPr id="41" name="Rounded Rectangle 40"/>
              <p:cNvSpPr/>
              <p:nvPr/>
            </p:nvSpPr>
            <p:spPr>
              <a:xfrm>
                <a:off x="1965779" y="3285030"/>
                <a:ext cx="547200" cy="474755"/>
              </a:xfrm>
              <a:prstGeom prst="roundRect">
                <a:avLst>
                  <a:gd name="adj" fmla="val 550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965781" y="3416098"/>
                <a:ext cx="547198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ts val="960"/>
                  </a:lnSpc>
                </a:pPr>
                <a:r>
                  <a:rPr lang="en-GB" sz="1200" spc="-30" baseline="30000" dirty="0" smtClean="0">
                    <a:latin typeface="Adobe Caslon Pro"/>
                    <a:cs typeface="Adobe Caslon Pro"/>
                  </a:rPr>
                  <a:t>Community</a:t>
                </a:r>
              </a:p>
              <a:p>
                <a:pPr algn="ctr">
                  <a:lnSpc>
                    <a:spcPts val="960"/>
                  </a:lnSpc>
                </a:pPr>
                <a:r>
                  <a:rPr lang="en-GB" sz="1200" spc="-30" baseline="30000" dirty="0" smtClean="0">
                    <a:latin typeface="Adobe Caslon Pro"/>
                    <a:cs typeface="Adobe Caslon Pro"/>
                  </a:rPr>
                  <a:t>Engagement</a:t>
                </a:r>
                <a:endParaRPr lang="en-US" sz="1200" spc="-30" dirty="0">
                  <a:latin typeface="Adobe Caslon Pro"/>
                  <a:cs typeface="Adobe Caslon Pro"/>
                </a:endParaRPr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>
              <a:off x="1378085" y="3866664"/>
              <a:ext cx="547200" cy="474755"/>
              <a:chOff x="1378084" y="3285030"/>
              <a:chExt cx="547200" cy="474755"/>
            </a:xfrm>
          </p:grpSpPr>
          <p:sp>
            <p:nvSpPr>
              <p:cNvPr id="62" name="Rounded Rectangle 61"/>
              <p:cNvSpPr/>
              <p:nvPr/>
            </p:nvSpPr>
            <p:spPr>
              <a:xfrm>
                <a:off x="1378084" y="3285030"/>
                <a:ext cx="547200" cy="474755"/>
              </a:xfrm>
              <a:prstGeom prst="roundRect">
                <a:avLst>
                  <a:gd name="adj" fmla="val 550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1378086" y="3368473"/>
                <a:ext cx="547198" cy="37959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ts val="960"/>
                  </a:lnSpc>
                </a:pPr>
                <a:r>
                  <a:rPr lang="en-GB" sz="1200" spc="-30" baseline="30000" dirty="0" smtClean="0">
                    <a:latin typeface="Adobe Caslon Pro"/>
                    <a:cs typeface="Adobe Caslon Pro"/>
                  </a:rPr>
                  <a:t>New Dimensions</a:t>
                </a:r>
              </a:p>
              <a:p>
                <a:pPr algn="ctr">
                  <a:lnSpc>
                    <a:spcPts val="960"/>
                  </a:lnSpc>
                </a:pPr>
                <a:r>
                  <a:rPr lang="en-GB" sz="1200" spc="-30" baseline="30000" dirty="0" smtClean="0">
                    <a:latin typeface="Adobe Caslon Pro"/>
                    <a:cs typeface="Adobe Caslon Pro"/>
                  </a:rPr>
                  <a:t>in</a:t>
                </a:r>
                <a:r>
                  <a:rPr lang="en-GB" sz="1200" spc="-30" dirty="0" smtClean="0">
                    <a:latin typeface="Adobe Caslon Pro"/>
                    <a:cs typeface="Adobe Caslon Pro"/>
                  </a:rPr>
                  <a:t> </a:t>
                </a:r>
                <a:r>
                  <a:rPr lang="en-GB" sz="1200" spc="-30" baseline="30000" dirty="0" smtClean="0">
                    <a:latin typeface="Adobe Caslon Pro"/>
                    <a:cs typeface="Adobe Caslon Pro"/>
                  </a:rPr>
                  <a:t>Testimony</a:t>
                </a:r>
                <a:endParaRPr lang="en-US" sz="1200" spc="-30" dirty="0">
                  <a:latin typeface="Adobe Caslon Pro"/>
                  <a:cs typeface="Adobe Caslon Pro"/>
                </a:endParaRPr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1965780" y="3866664"/>
              <a:ext cx="547200" cy="474755"/>
              <a:chOff x="1965779" y="3285030"/>
              <a:chExt cx="547200" cy="474755"/>
            </a:xfrm>
          </p:grpSpPr>
          <p:sp>
            <p:nvSpPr>
              <p:cNvPr id="65" name="Rounded Rectangle 64"/>
              <p:cNvSpPr/>
              <p:nvPr/>
            </p:nvSpPr>
            <p:spPr>
              <a:xfrm>
                <a:off x="1965779" y="3285030"/>
                <a:ext cx="547200" cy="474755"/>
              </a:xfrm>
              <a:prstGeom prst="roundRect">
                <a:avLst>
                  <a:gd name="adj" fmla="val 550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1965781" y="3482773"/>
                <a:ext cx="547198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ts val="960"/>
                  </a:lnSpc>
                </a:pPr>
                <a:r>
                  <a:rPr lang="en-GB" sz="1200" spc="-30" baseline="30000" dirty="0" smtClean="0">
                    <a:latin typeface="Adobe Caslon Pro"/>
                    <a:cs typeface="Adobe Caslon Pro"/>
                  </a:rPr>
                  <a:t>Preservation</a:t>
                </a:r>
                <a:endParaRPr lang="en-US" sz="1200" spc="-30" dirty="0">
                  <a:latin typeface="Adobe Caslon Pro"/>
                  <a:cs typeface="Adobe Caslon Pro"/>
                </a:endParaRPr>
              </a:p>
            </p:txBody>
          </p:sp>
        </p:grpSp>
      </p:grpSp>
      <p:grpSp>
        <p:nvGrpSpPr>
          <p:cNvPr id="84" name="Group 83"/>
          <p:cNvGrpSpPr/>
          <p:nvPr/>
        </p:nvGrpSpPr>
        <p:grpSpPr>
          <a:xfrm>
            <a:off x="3107446" y="2647327"/>
            <a:ext cx="1134895" cy="1694092"/>
            <a:chOff x="3107446" y="2647327"/>
            <a:chExt cx="1134895" cy="1694092"/>
          </a:xfrm>
        </p:grpSpPr>
        <p:grpSp>
          <p:nvGrpSpPr>
            <p:cNvPr id="83" name="Group 82"/>
            <p:cNvGrpSpPr/>
            <p:nvPr/>
          </p:nvGrpSpPr>
          <p:grpSpPr>
            <a:xfrm>
              <a:off x="3107447" y="2647327"/>
              <a:ext cx="1134894" cy="474755"/>
              <a:chOff x="3107447" y="2647327"/>
              <a:chExt cx="1134894" cy="474755"/>
            </a:xfrm>
          </p:grpSpPr>
          <p:sp>
            <p:nvSpPr>
              <p:cNvPr id="14" name="Rounded Rectangle 13"/>
              <p:cNvSpPr/>
              <p:nvPr/>
            </p:nvSpPr>
            <p:spPr>
              <a:xfrm>
                <a:off x="3107447" y="2647327"/>
                <a:ext cx="1134894" cy="474755"/>
              </a:xfrm>
              <a:prstGeom prst="roundRect">
                <a:avLst>
                  <a:gd name="adj" fmla="val 550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132577" y="2756170"/>
                <a:ext cx="1090042" cy="3471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lnSpc>
                    <a:spcPts val="1360"/>
                  </a:lnSpc>
                </a:pPr>
                <a:r>
                  <a:rPr lang="en-GB" sz="1600" spc="-30" baseline="30000" dirty="0" err="1" smtClean="0">
                    <a:solidFill>
                      <a:srgbClr val="750C26"/>
                    </a:solidFill>
                    <a:latin typeface="Adobe Caslon Pro"/>
                    <a:cs typeface="Adobe Caslon Pro"/>
                  </a:rPr>
                  <a:t>Center</a:t>
                </a:r>
                <a:r>
                  <a:rPr lang="en-GB" sz="1600" spc="-30" baseline="30000" dirty="0" smtClean="0">
                    <a:solidFill>
                      <a:srgbClr val="750C26"/>
                    </a:solidFill>
                    <a:latin typeface="Adobe Caslon Pro"/>
                    <a:cs typeface="Adobe Caslon Pro"/>
                  </a:rPr>
                  <a:t> for Advanced</a:t>
                </a:r>
              </a:p>
              <a:p>
                <a:pPr algn="ctr">
                  <a:lnSpc>
                    <a:spcPts val="1360"/>
                  </a:lnSpc>
                </a:pPr>
                <a:r>
                  <a:rPr lang="en-GB" sz="1600" spc="-30" baseline="30000" dirty="0" smtClean="0">
                    <a:solidFill>
                      <a:srgbClr val="750C26"/>
                    </a:solidFill>
                    <a:latin typeface="Adobe Caslon Pro"/>
                    <a:cs typeface="Adobe Caslon Pro"/>
                  </a:rPr>
                  <a:t>Genocide Research</a:t>
                </a:r>
                <a:endParaRPr lang="en-US" sz="1600" spc="-30" dirty="0">
                  <a:solidFill>
                    <a:srgbClr val="750C26"/>
                  </a:solidFill>
                  <a:latin typeface="Adobe Caslon Pro"/>
                  <a:cs typeface="Adobe Caslon Pro"/>
                </a:endParaRP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3107446" y="3265980"/>
              <a:ext cx="547200" cy="474755"/>
              <a:chOff x="1378084" y="3285030"/>
              <a:chExt cx="547200" cy="474755"/>
            </a:xfrm>
          </p:grpSpPr>
          <p:sp>
            <p:nvSpPr>
              <p:cNvPr id="44" name="Rounded Rectangle 43"/>
              <p:cNvSpPr/>
              <p:nvPr/>
            </p:nvSpPr>
            <p:spPr>
              <a:xfrm>
                <a:off x="1378084" y="3285030"/>
                <a:ext cx="547200" cy="474755"/>
              </a:xfrm>
              <a:prstGeom prst="roundRect">
                <a:avLst>
                  <a:gd name="adj" fmla="val 550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378086" y="3428798"/>
                <a:ext cx="547198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ts val="960"/>
                  </a:lnSpc>
                </a:pPr>
                <a:r>
                  <a:rPr lang="en-GB" sz="1200" spc="-30" baseline="30000" dirty="0" smtClean="0">
                    <a:cs typeface="National-Regular"/>
                  </a:rPr>
                  <a:t>Academic</a:t>
                </a:r>
              </a:p>
              <a:p>
                <a:pPr algn="ctr">
                  <a:lnSpc>
                    <a:spcPts val="960"/>
                  </a:lnSpc>
                </a:pPr>
                <a:r>
                  <a:rPr lang="en-GB" sz="1200" spc="-30" baseline="30000" dirty="0" smtClean="0">
                    <a:cs typeface="National-Regular"/>
                  </a:rPr>
                  <a:t>Chairs</a:t>
                </a:r>
                <a:endParaRPr lang="en-US" sz="1200" spc="-30" dirty="0">
                  <a:cs typeface="National-Regular"/>
                </a:endParaRPr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3695141" y="3265980"/>
              <a:ext cx="547200" cy="474755"/>
              <a:chOff x="1965779" y="3285030"/>
              <a:chExt cx="547200" cy="474755"/>
            </a:xfrm>
          </p:grpSpPr>
          <p:sp>
            <p:nvSpPr>
              <p:cNvPr id="47" name="Rounded Rectangle 46"/>
              <p:cNvSpPr/>
              <p:nvPr/>
            </p:nvSpPr>
            <p:spPr>
              <a:xfrm>
                <a:off x="1965779" y="3285030"/>
                <a:ext cx="547200" cy="474755"/>
              </a:xfrm>
              <a:prstGeom prst="roundRect">
                <a:avLst>
                  <a:gd name="adj" fmla="val 550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965781" y="3368473"/>
                <a:ext cx="54719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ts val="960"/>
                  </a:lnSpc>
                </a:pPr>
                <a:r>
                  <a:rPr lang="en-GB" sz="1200" spc="-30" baseline="30000" dirty="0" smtClean="0">
                    <a:cs typeface="National-Regular"/>
                  </a:rPr>
                  <a:t>Research</a:t>
                </a:r>
              </a:p>
              <a:p>
                <a:pPr algn="ctr">
                  <a:lnSpc>
                    <a:spcPts val="960"/>
                  </a:lnSpc>
                </a:pPr>
                <a:r>
                  <a:rPr lang="en-GB" sz="1200" spc="-30" baseline="30000" dirty="0" smtClean="0">
                    <a:cs typeface="National-Regular"/>
                  </a:rPr>
                  <a:t>&amp; Teaching Fellows</a:t>
                </a:r>
                <a:endParaRPr lang="en-US" sz="1200" spc="-30" dirty="0">
                  <a:cs typeface="National-Regular"/>
                </a:endParaRPr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>
              <a:off x="3107446" y="3866664"/>
              <a:ext cx="547200" cy="474755"/>
              <a:chOff x="1378084" y="3285030"/>
              <a:chExt cx="547200" cy="474755"/>
            </a:xfrm>
          </p:grpSpPr>
          <p:sp>
            <p:nvSpPr>
              <p:cNvPr id="68" name="Rounded Rectangle 67"/>
              <p:cNvSpPr/>
              <p:nvPr/>
            </p:nvSpPr>
            <p:spPr>
              <a:xfrm>
                <a:off x="1378084" y="3285030"/>
                <a:ext cx="547200" cy="474755"/>
              </a:xfrm>
              <a:prstGeom prst="roundRect">
                <a:avLst>
                  <a:gd name="adj" fmla="val 550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1378086" y="3428798"/>
                <a:ext cx="547198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ts val="960"/>
                  </a:lnSpc>
                </a:pPr>
                <a:r>
                  <a:rPr lang="en-GB" sz="1200" spc="-30" baseline="30000" dirty="0" smtClean="0">
                    <a:cs typeface="National-Regular"/>
                  </a:rPr>
                  <a:t>Conferences </a:t>
                </a:r>
              </a:p>
              <a:p>
                <a:pPr algn="ctr">
                  <a:lnSpc>
                    <a:spcPts val="960"/>
                  </a:lnSpc>
                </a:pPr>
                <a:r>
                  <a:rPr lang="en-GB" sz="1200" spc="-30" baseline="30000" dirty="0" smtClean="0">
                    <a:cs typeface="National-Regular"/>
                  </a:rPr>
                  <a:t>&amp; Events</a:t>
                </a:r>
                <a:endParaRPr lang="en-US" sz="1200" spc="-30" dirty="0">
                  <a:cs typeface="National-Regular"/>
                </a:endParaRP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>
              <a:off x="3695141" y="3866664"/>
              <a:ext cx="547200" cy="474755"/>
              <a:chOff x="1965779" y="3285030"/>
              <a:chExt cx="547200" cy="474755"/>
            </a:xfrm>
          </p:grpSpPr>
          <p:sp>
            <p:nvSpPr>
              <p:cNvPr id="71" name="Rounded Rectangle 70"/>
              <p:cNvSpPr/>
              <p:nvPr/>
            </p:nvSpPr>
            <p:spPr>
              <a:xfrm>
                <a:off x="1965779" y="3285030"/>
                <a:ext cx="547200" cy="474755"/>
              </a:xfrm>
              <a:prstGeom prst="roundRect">
                <a:avLst>
                  <a:gd name="adj" fmla="val 550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1965781" y="3368473"/>
                <a:ext cx="54719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ts val="960"/>
                  </a:lnSpc>
                </a:pPr>
                <a:r>
                  <a:rPr lang="en-GB" sz="1200" spc="-30" baseline="30000" dirty="0" smtClean="0">
                    <a:cs typeface="National-Regular"/>
                  </a:rPr>
                  <a:t>DEFY</a:t>
                </a:r>
              </a:p>
              <a:p>
                <a:pPr algn="ctr">
                  <a:lnSpc>
                    <a:spcPts val="960"/>
                  </a:lnSpc>
                </a:pPr>
                <a:r>
                  <a:rPr lang="en-GB" sz="1200" spc="-30" baseline="30000" dirty="0" smtClean="0">
                    <a:cs typeface="National-Regular"/>
                  </a:rPr>
                  <a:t>Student</a:t>
                </a:r>
              </a:p>
              <a:p>
                <a:pPr algn="ctr">
                  <a:lnSpc>
                    <a:spcPts val="960"/>
                  </a:lnSpc>
                </a:pPr>
                <a:r>
                  <a:rPr lang="en-GB" sz="1200" spc="-30" baseline="30000" dirty="0" smtClean="0">
                    <a:cs typeface="National-Regular"/>
                  </a:rPr>
                  <a:t>Association</a:t>
                </a:r>
                <a:endParaRPr lang="en-US" sz="1200" spc="-30" dirty="0">
                  <a:cs typeface="National-Regular"/>
                </a:endParaRPr>
              </a:p>
            </p:txBody>
          </p:sp>
        </p:grpSp>
      </p:grpSp>
      <p:grpSp>
        <p:nvGrpSpPr>
          <p:cNvPr id="86" name="Group 85"/>
          <p:cNvGrpSpPr/>
          <p:nvPr/>
        </p:nvGrpSpPr>
        <p:grpSpPr>
          <a:xfrm>
            <a:off x="6566169" y="2647327"/>
            <a:ext cx="1161852" cy="1694092"/>
            <a:chOff x="6566169" y="2647327"/>
            <a:chExt cx="1161852" cy="1694092"/>
          </a:xfrm>
        </p:grpSpPr>
        <p:grpSp>
          <p:nvGrpSpPr>
            <p:cNvPr id="25" name="Group 24"/>
            <p:cNvGrpSpPr/>
            <p:nvPr/>
          </p:nvGrpSpPr>
          <p:grpSpPr>
            <a:xfrm>
              <a:off x="6566169" y="2647327"/>
              <a:ext cx="1134894" cy="474755"/>
              <a:chOff x="1378085" y="2625711"/>
              <a:chExt cx="1134894" cy="474755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1378085" y="2625711"/>
                <a:ext cx="1134894" cy="474755"/>
              </a:xfrm>
              <a:prstGeom prst="roundRect">
                <a:avLst>
                  <a:gd name="adj" fmla="val 550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1405107" y="2815614"/>
                <a:ext cx="1086255" cy="1726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ts val="1360"/>
                  </a:lnSpc>
                </a:pPr>
                <a:r>
                  <a:rPr lang="en-GB" sz="1600" spc="-30" baseline="30000" dirty="0" smtClean="0">
                    <a:solidFill>
                      <a:srgbClr val="750C26"/>
                    </a:solidFill>
                    <a:latin typeface="Adobe Caslon Pro"/>
                    <a:cs typeface="Adobe Caslon Pro"/>
                  </a:rPr>
                  <a:t>Media</a:t>
                </a:r>
                <a:endParaRPr lang="en-US" sz="1600" spc="-30" dirty="0">
                  <a:solidFill>
                    <a:srgbClr val="750C26"/>
                  </a:solidFill>
                  <a:latin typeface="Adobe Caslon Pro"/>
                  <a:cs typeface="Adobe Caslon Pro"/>
                </a:endParaRP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6566169" y="3265980"/>
              <a:ext cx="547200" cy="474755"/>
              <a:chOff x="1378084" y="3285030"/>
              <a:chExt cx="547200" cy="474755"/>
            </a:xfrm>
          </p:grpSpPr>
          <p:sp>
            <p:nvSpPr>
              <p:cNvPr id="50" name="Rounded Rectangle 49"/>
              <p:cNvSpPr/>
              <p:nvPr/>
            </p:nvSpPr>
            <p:spPr>
              <a:xfrm>
                <a:off x="1378084" y="3285030"/>
                <a:ext cx="547200" cy="474755"/>
              </a:xfrm>
              <a:prstGeom prst="roundRect">
                <a:avLst>
                  <a:gd name="adj" fmla="val 550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1378086" y="3484121"/>
                <a:ext cx="547198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ts val="960"/>
                  </a:lnSpc>
                </a:pPr>
                <a:r>
                  <a:rPr lang="en-GB" sz="1200" spc="-30" baseline="30000" dirty="0" smtClean="0">
                    <a:latin typeface="Adobe Caslon Pro"/>
                    <a:cs typeface="Adobe Caslon Pro"/>
                  </a:rPr>
                  <a:t>Messaging</a:t>
                </a:r>
                <a:endParaRPr lang="en-US" sz="1200" spc="-30" dirty="0">
                  <a:latin typeface="Adobe Caslon Pro"/>
                  <a:cs typeface="Adobe Caslon Pro"/>
                </a:endParaRP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7153864" y="3265980"/>
              <a:ext cx="547200" cy="474755"/>
              <a:chOff x="1965779" y="3285030"/>
              <a:chExt cx="547200" cy="474755"/>
            </a:xfrm>
          </p:grpSpPr>
          <p:sp>
            <p:nvSpPr>
              <p:cNvPr id="53" name="Rounded Rectangle 52"/>
              <p:cNvSpPr/>
              <p:nvPr/>
            </p:nvSpPr>
            <p:spPr>
              <a:xfrm>
                <a:off x="1965779" y="3285030"/>
                <a:ext cx="547200" cy="474755"/>
              </a:xfrm>
              <a:prstGeom prst="roundRect">
                <a:avLst>
                  <a:gd name="adj" fmla="val 550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1965781" y="3426906"/>
                <a:ext cx="547198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ts val="960"/>
                  </a:lnSpc>
                </a:pPr>
                <a:r>
                  <a:rPr lang="en-GB" sz="1200" spc="-30" baseline="30000" dirty="0" smtClean="0">
                    <a:latin typeface="Adobe Caslon Pro"/>
                    <a:cs typeface="Adobe Caslon Pro"/>
                  </a:rPr>
                  <a:t>Public Relations</a:t>
                </a:r>
                <a:endParaRPr lang="en-US" sz="1200" spc="-30" dirty="0">
                  <a:latin typeface="Adobe Caslon Pro"/>
                  <a:cs typeface="Adobe Caslon Pro"/>
                </a:endParaRPr>
              </a:p>
            </p:txBody>
          </p:sp>
        </p:grpSp>
        <p:grpSp>
          <p:nvGrpSpPr>
            <p:cNvPr id="73" name="Group 72"/>
            <p:cNvGrpSpPr/>
            <p:nvPr/>
          </p:nvGrpSpPr>
          <p:grpSpPr>
            <a:xfrm>
              <a:off x="6566169" y="3866664"/>
              <a:ext cx="547200" cy="474755"/>
              <a:chOff x="1378084" y="3285030"/>
              <a:chExt cx="547200" cy="474755"/>
            </a:xfrm>
          </p:grpSpPr>
          <p:sp>
            <p:nvSpPr>
              <p:cNvPr id="74" name="Rounded Rectangle 73"/>
              <p:cNvSpPr/>
              <p:nvPr/>
            </p:nvSpPr>
            <p:spPr>
              <a:xfrm>
                <a:off x="1378084" y="3285030"/>
                <a:ext cx="547200" cy="474755"/>
              </a:xfrm>
              <a:prstGeom prst="roundRect">
                <a:avLst>
                  <a:gd name="adj" fmla="val 550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1378086" y="3419273"/>
                <a:ext cx="547198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ts val="960"/>
                  </a:lnSpc>
                </a:pPr>
                <a:r>
                  <a:rPr lang="en-GB" sz="1200" spc="-30" baseline="30000" dirty="0" smtClean="0">
                    <a:latin typeface="Adobe Caslon Pro"/>
                    <a:cs typeface="Adobe Caslon Pro"/>
                  </a:rPr>
                  <a:t>Social</a:t>
                </a:r>
              </a:p>
              <a:p>
                <a:pPr algn="ctr">
                  <a:lnSpc>
                    <a:spcPts val="960"/>
                  </a:lnSpc>
                </a:pPr>
                <a:r>
                  <a:rPr lang="en-GB" sz="1200" spc="-30" baseline="30000" dirty="0" smtClean="0">
                    <a:latin typeface="Adobe Caslon Pro"/>
                    <a:cs typeface="Adobe Caslon Pro"/>
                  </a:rPr>
                  <a:t>Media</a:t>
                </a:r>
                <a:endParaRPr lang="en-US" sz="1200" spc="-30" dirty="0">
                  <a:latin typeface="Adobe Caslon Pro"/>
                  <a:cs typeface="Adobe Caslon Pro"/>
                </a:endParaRPr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7113369" y="3866664"/>
              <a:ext cx="614652" cy="474755"/>
              <a:chOff x="1925284" y="3285030"/>
              <a:chExt cx="614652" cy="474755"/>
            </a:xfrm>
          </p:grpSpPr>
          <p:sp>
            <p:nvSpPr>
              <p:cNvPr id="77" name="Rounded Rectangle 76"/>
              <p:cNvSpPr/>
              <p:nvPr/>
            </p:nvSpPr>
            <p:spPr>
              <a:xfrm>
                <a:off x="1965779" y="3285030"/>
                <a:ext cx="547200" cy="474755"/>
              </a:xfrm>
              <a:prstGeom prst="roundRect">
                <a:avLst>
                  <a:gd name="adj" fmla="val 550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1925284" y="3368473"/>
                <a:ext cx="614652" cy="3312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ts val="860"/>
                  </a:lnSpc>
                </a:pPr>
                <a:r>
                  <a:rPr lang="en-GB" sz="1100" kern="0" spc="-40" baseline="30000" dirty="0" smtClean="0">
                    <a:latin typeface="Adobe Caslon Pro"/>
                    <a:cs typeface="Adobe Caslon Pro"/>
                  </a:rPr>
                  <a:t>Documentaries </a:t>
                </a:r>
              </a:p>
              <a:p>
                <a:pPr algn="ctr">
                  <a:lnSpc>
                    <a:spcPts val="860"/>
                  </a:lnSpc>
                </a:pPr>
                <a:r>
                  <a:rPr lang="en-GB" sz="1100" kern="0" spc="-40" baseline="30000" dirty="0" smtClean="0">
                    <a:latin typeface="Adobe Caslon Pro"/>
                    <a:cs typeface="Adobe Caslon Pro"/>
                  </a:rPr>
                  <a:t>&amp;</a:t>
                </a:r>
                <a:r>
                  <a:rPr lang="en-GB" sz="1100" kern="0" spc="-40" dirty="0" smtClean="0">
                    <a:latin typeface="Adobe Caslon Pro"/>
                    <a:cs typeface="Adobe Caslon Pro"/>
                  </a:rPr>
                  <a:t> </a:t>
                </a:r>
                <a:r>
                  <a:rPr lang="en-GB" sz="1100" kern="0" spc="-40" baseline="30000" dirty="0" smtClean="0">
                    <a:latin typeface="Adobe Caslon Pro"/>
                    <a:cs typeface="Adobe Caslon Pro"/>
                  </a:rPr>
                  <a:t>Curated</a:t>
                </a:r>
              </a:p>
              <a:p>
                <a:pPr algn="ctr">
                  <a:lnSpc>
                    <a:spcPts val="860"/>
                  </a:lnSpc>
                </a:pPr>
                <a:r>
                  <a:rPr lang="en-GB" sz="1100" kern="0" spc="-40" baseline="30000" dirty="0" smtClean="0">
                    <a:latin typeface="Adobe Caslon Pro"/>
                    <a:cs typeface="Adobe Caslon Pro"/>
                  </a:rPr>
                  <a:t>Content</a:t>
                </a:r>
                <a:endParaRPr lang="en-US" sz="1100" kern="0" spc="-40" dirty="0">
                  <a:latin typeface="Adobe Caslon Pro"/>
                  <a:cs typeface="Adobe Caslon Pro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3424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History Archive 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27094" y="1478134"/>
            <a:ext cx="1283230" cy="1708635"/>
            <a:chOff x="199872" y="2079125"/>
            <a:chExt cx="2689724" cy="3581400"/>
          </a:xfrm>
        </p:grpSpPr>
        <p:sp>
          <p:nvSpPr>
            <p:cNvPr id="6" name="Rounded Rectangle 5"/>
            <p:cNvSpPr/>
            <p:nvPr/>
          </p:nvSpPr>
          <p:spPr>
            <a:xfrm>
              <a:off x="199872" y="2079125"/>
              <a:ext cx="2689724" cy="3581400"/>
            </a:xfrm>
            <a:prstGeom prst="roundRect">
              <a:avLst>
                <a:gd name="adj" fmla="val 9585"/>
              </a:avLst>
            </a:prstGeom>
            <a:solidFill>
              <a:schemeClr val="bg1"/>
            </a:solidFill>
            <a:ln w="57150" cmpd="sng">
              <a:solidFill>
                <a:srgbClr val="ADADA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Freeform 37"/>
            <p:cNvSpPr>
              <a:spLocks noEditPoints="1"/>
            </p:cNvSpPr>
            <p:nvPr/>
          </p:nvSpPr>
          <p:spPr bwMode="auto">
            <a:xfrm>
              <a:off x="859472" y="4024698"/>
              <a:ext cx="1394381" cy="1384715"/>
            </a:xfrm>
            <a:custGeom>
              <a:avLst/>
              <a:gdLst>
                <a:gd name="T0" fmla="*/ 0 w 120"/>
                <a:gd name="T1" fmla="*/ 60 h 120"/>
                <a:gd name="T2" fmla="*/ 120 w 120"/>
                <a:gd name="T3" fmla="*/ 60 h 120"/>
                <a:gd name="T4" fmla="*/ 83 w 120"/>
                <a:gd name="T5" fmla="*/ 24 h 120"/>
                <a:gd name="T6" fmla="*/ 86 w 120"/>
                <a:gd name="T7" fmla="*/ 14 h 120"/>
                <a:gd name="T8" fmla="*/ 86 w 120"/>
                <a:gd name="T9" fmla="*/ 28 h 120"/>
                <a:gd name="T10" fmla="*/ 47 w 120"/>
                <a:gd name="T11" fmla="*/ 77 h 120"/>
                <a:gd name="T12" fmla="*/ 41 w 120"/>
                <a:gd name="T13" fmla="*/ 88 h 120"/>
                <a:gd name="T14" fmla="*/ 38 w 120"/>
                <a:gd name="T15" fmla="*/ 95 h 120"/>
                <a:gd name="T16" fmla="*/ 37 w 120"/>
                <a:gd name="T17" fmla="*/ 110 h 120"/>
                <a:gd name="T18" fmla="*/ 31 w 120"/>
                <a:gd name="T19" fmla="*/ 99 h 120"/>
                <a:gd name="T20" fmla="*/ 26 w 120"/>
                <a:gd name="T21" fmla="*/ 89 h 120"/>
                <a:gd name="T22" fmla="*/ 17 w 120"/>
                <a:gd name="T23" fmla="*/ 82 h 120"/>
                <a:gd name="T24" fmla="*/ 16 w 120"/>
                <a:gd name="T25" fmla="*/ 68 h 120"/>
                <a:gd name="T26" fmla="*/ 15 w 120"/>
                <a:gd name="T27" fmla="*/ 60 h 120"/>
                <a:gd name="T28" fmla="*/ 10 w 120"/>
                <a:gd name="T29" fmla="*/ 54 h 120"/>
                <a:gd name="T30" fmla="*/ 10 w 120"/>
                <a:gd name="T31" fmla="*/ 45 h 120"/>
                <a:gd name="T32" fmla="*/ 38 w 120"/>
                <a:gd name="T33" fmla="*/ 20 h 120"/>
                <a:gd name="T34" fmla="*/ 31 w 120"/>
                <a:gd name="T35" fmla="*/ 20 h 120"/>
                <a:gd name="T36" fmla="*/ 28 w 120"/>
                <a:gd name="T37" fmla="*/ 26 h 120"/>
                <a:gd name="T38" fmla="*/ 32 w 120"/>
                <a:gd name="T39" fmla="*/ 28 h 120"/>
                <a:gd name="T40" fmla="*/ 31 w 120"/>
                <a:gd name="T41" fmla="*/ 24 h 120"/>
                <a:gd name="T42" fmla="*/ 47 w 120"/>
                <a:gd name="T43" fmla="*/ 30 h 120"/>
                <a:gd name="T44" fmla="*/ 41 w 120"/>
                <a:gd name="T45" fmla="*/ 34 h 120"/>
                <a:gd name="T46" fmla="*/ 37 w 120"/>
                <a:gd name="T47" fmla="*/ 36 h 120"/>
                <a:gd name="T48" fmla="*/ 38 w 120"/>
                <a:gd name="T49" fmla="*/ 43 h 120"/>
                <a:gd name="T50" fmla="*/ 33 w 120"/>
                <a:gd name="T51" fmla="*/ 49 h 120"/>
                <a:gd name="T52" fmla="*/ 29 w 120"/>
                <a:gd name="T53" fmla="*/ 51 h 120"/>
                <a:gd name="T54" fmla="*/ 21 w 120"/>
                <a:gd name="T55" fmla="*/ 49 h 120"/>
                <a:gd name="T56" fmla="*/ 15 w 120"/>
                <a:gd name="T57" fmla="*/ 54 h 120"/>
                <a:gd name="T58" fmla="*/ 16 w 120"/>
                <a:gd name="T59" fmla="*/ 58 h 120"/>
                <a:gd name="T60" fmla="*/ 27 w 120"/>
                <a:gd name="T61" fmla="*/ 62 h 120"/>
                <a:gd name="T62" fmla="*/ 41 w 120"/>
                <a:gd name="T63" fmla="*/ 66 h 120"/>
                <a:gd name="T64" fmla="*/ 47 w 120"/>
                <a:gd name="T65" fmla="*/ 77 h 120"/>
                <a:gd name="T66" fmla="*/ 55 w 120"/>
                <a:gd name="T67" fmla="*/ 21 h 120"/>
                <a:gd name="T68" fmla="*/ 44 w 120"/>
                <a:gd name="T69" fmla="*/ 15 h 120"/>
                <a:gd name="T70" fmla="*/ 63 w 120"/>
                <a:gd name="T71" fmla="*/ 10 h 120"/>
                <a:gd name="T72" fmla="*/ 107 w 120"/>
                <a:gd name="T73" fmla="*/ 62 h 120"/>
                <a:gd name="T74" fmla="*/ 92 w 120"/>
                <a:gd name="T75" fmla="*/ 102 h 120"/>
                <a:gd name="T76" fmla="*/ 91 w 120"/>
                <a:gd name="T77" fmla="*/ 92 h 120"/>
                <a:gd name="T78" fmla="*/ 84 w 120"/>
                <a:gd name="T79" fmla="*/ 81 h 120"/>
                <a:gd name="T80" fmla="*/ 66 w 120"/>
                <a:gd name="T81" fmla="*/ 67 h 120"/>
                <a:gd name="T82" fmla="*/ 97 w 120"/>
                <a:gd name="T83" fmla="*/ 56 h 120"/>
                <a:gd name="T84" fmla="*/ 105 w 120"/>
                <a:gd name="T85" fmla="*/ 49 h 120"/>
                <a:gd name="T86" fmla="*/ 93 w 120"/>
                <a:gd name="T87" fmla="*/ 39 h 120"/>
                <a:gd name="T88" fmla="*/ 91 w 120"/>
                <a:gd name="T89" fmla="*/ 52 h 120"/>
                <a:gd name="T90" fmla="*/ 79 w 120"/>
                <a:gd name="T91" fmla="*/ 49 h 120"/>
                <a:gd name="T92" fmla="*/ 73 w 120"/>
                <a:gd name="T93" fmla="*/ 44 h 120"/>
                <a:gd name="T94" fmla="*/ 76 w 120"/>
                <a:gd name="T95" fmla="*/ 35 h 120"/>
                <a:gd name="T96" fmla="*/ 90 w 120"/>
                <a:gd name="T97" fmla="*/ 36 h 120"/>
                <a:gd name="T98" fmla="*/ 100 w 120"/>
                <a:gd name="T99" fmla="*/ 36 h 120"/>
                <a:gd name="T100" fmla="*/ 105 w 120"/>
                <a:gd name="T101" fmla="*/ 32 h 120"/>
                <a:gd name="T102" fmla="*/ 110 w 120"/>
                <a:gd name="T103" fmla="*/ 57 h 120"/>
                <a:gd name="T104" fmla="*/ 107 w 120"/>
                <a:gd name="T105" fmla="*/ 6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0" h="120">
                  <a:moveTo>
                    <a:pt x="60" y="0"/>
                  </a:moveTo>
                  <a:cubicBezTo>
                    <a:pt x="27" y="0"/>
                    <a:pt x="0" y="27"/>
                    <a:pt x="0" y="60"/>
                  </a:cubicBezTo>
                  <a:cubicBezTo>
                    <a:pt x="0" y="93"/>
                    <a:pt x="27" y="120"/>
                    <a:pt x="60" y="120"/>
                  </a:cubicBezTo>
                  <a:cubicBezTo>
                    <a:pt x="93" y="120"/>
                    <a:pt x="120" y="93"/>
                    <a:pt x="120" y="60"/>
                  </a:cubicBezTo>
                  <a:cubicBezTo>
                    <a:pt x="120" y="27"/>
                    <a:pt x="93" y="0"/>
                    <a:pt x="60" y="0"/>
                  </a:cubicBezTo>
                  <a:close/>
                  <a:moveTo>
                    <a:pt x="83" y="24"/>
                  </a:moveTo>
                  <a:cubicBezTo>
                    <a:pt x="87" y="21"/>
                    <a:pt x="87" y="21"/>
                    <a:pt x="87" y="21"/>
                  </a:cubicBezTo>
                  <a:cubicBezTo>
                    <a:pt x="87" y="21"/>
                    <a:pt x="85" y="17"/>
                    <a:pt x="86" y="14"/>
                  </a:cubicBezTo>
                  <a:cubicBezTo>
                    <a:pt x="87" y="14"/>
                    <a:pt x="91" y="16"/>
                    <a:pt x="94" y="20"/>
                  </a:cubicBezTo>
                  <a:cubicBezTo>
                    <a:pt x="92" y="29"/>
                    <a:pt x="86" y="28"/>
                    <a:pt x="86" y="28"/>
                  </a:cubicBezTo>
                  <a:cubicBezTo>
                    <a:pt x="86" y="28"/>
                    <a:pt x="82" y="28"/>
                    <a:pt x="83" y="24"/>
                  </a:cubicBezTo>
                  <a:close/>
                  <a:moveTo>
                    <a:pt x="47" y="77"/>
                  </a:moveTo>
                  <a:cubicBezTo>
                    <a:pt x="46" y="78"/>
                    <a:pt x="45" y="81"/>
                    <a:pt x="44" y="84"/>
                  </a:cubicBezTo>
                  <a:cubicBezTo>
                    <a:pt x="43" y="86"/>
                    <a:pt x="42" y="87"/>
                    <a:pt x="41" y="88"/>
                  </a:cubicBezTo>
                  <a:cubicBezTo>
                    <a:pt x="39" y="89"/>
                    <a:pt x="39" y="91"/>
                    <a:pt x="39" y="91"/>
                  </a:cubicBezTo>
                  <a:cubicBezTo>
                    <a:pt x="38" y="95"/>
                    <a:pt x="38" y="95"/>
                    <a:pt x="38" y="95"/>
                  </a:cubicBezTo>
                  <a:cubicBezTo>
                    <a:pt x="38" y="95"/>
                    <a:pt x="39" y="99"/>
                    <a:pt x="40" y="100"/>
                  </a:cubicBezTo>
                  <a:cubicBezTo>
                    <a:pt x="40" y="102"/>
                    <a:pt x="37" y="110"/>
                    <a:pt x="37" y="110"/>
                  </a:cubicBezTo>
                  <a:cubicBezTo>
                    <a:pt x="34" y="109"/>
                    <a:pt x="33" y="106"/>
                    <a:pt x="32" y="104"/>
                  </a:cubicBezTo>
                  <a:cubicBezTo>
                    <a:pt x="32" y="102"/>
                    <a:pt x="30" y="101"/>
                    <a:pt x="31" y="99"/>
                  </a:cubicBezTo>
                  <a:cubicBezTo>
                    <a:pt x="31" y="96"/>
                    <a:pt x="29" y="95"/>
                    <a:pt x="28" y="94"/>
                  </a:cubicBezTo>
                  <a:cubicBezTo>
                    <a:pt x="27" y="92"/>
                    <a:pt x="26" y="90"/>
                    <a:pt x="26" y="89"/>
                  </a:cubicBezTo>
                  <a:cubicBezTo>
                    <a:pt x="26" y="88"/>
                    <a:pt x="23" y="86"/>
                    <a:pt x="23" y="86"/>
                  </a:cubicBezTo>
                  <a:cubicBezTo>
                    <a:pt x="23" y="86"/>
                    <a:pt x="18" y="83"/>
                    <a:pt x="17" y="82"/>
                  </a:cubicBezTo>
                  <a:cubicBezTo>
                    <a:pt x="16" y="81"/>
                    <a:pt x="15" y="77"/>
                    <a:pt x="15" y="75"/>
                  </a:cubicBezTo>
                  <a:cubicBezTo>
                    <a:pt x="15" y="73"/>
                    <a:pt x="16" y="68"/>
                    <a:pt x="16" y="68"/>
                  </a:cubicBezTo>
                  <a:cubicBezTo>
                    <a:pt x="16" y="68"/>
                    <a:pt x="18" y="66"/>
                    <a:pt x="17" y="65"/>
                  </a:cubicBezTo>
                  <a:cubicBezTo>
                    <a:pt x="15" y="64"/>
                    <a:pt x="15" y="60"/>
                    <a:pt x="15" y="60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3" y="58"/>
                    <a:pt x="11" y="55"/>
                    <a:pt x="10" y="54"/>
                  </a:cubicBezTo>
                  <a:cubicBezTo>
                    <a:pt x="10" y="52"/>
                    <a:pt x="10" y="51"/>
                    <a:pt x="11" y="50"/>
                  </a:cubicBezTo>
                  <a:cubicBezTo>
                    <a:pt x="11" y="49"/>
                    <a:pt x="10" y="46"/>
                    <a:pt x="10" y="45"/>
                  </a:cubicBezTo>
                  <a:cubicBezTo>
                    <a:pt x="20" y="20"/>
                    <a:pt x="37" y="15"/>
                    <a:pt x="37" y="15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8" y="20"/>
                    <a:pt x="35" y="21"/>
                    <a:pt x="34" y="21"/>
                  </a:cubicBezTo>
                  <a:cubicBezTo>
                    <a:pt x="32" y="20"/>
                    <a:pt x="31" y="20"/>
                    <a:pt x="31" y="2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3"/>
                    <a:pt x="28" y="25"/>
                    <a:pt x="28" y="26"/>
                  </a:cubicBezTo>
                  <a:cubicBezTo>
                    <a:pt x="28" y="27"/>
                    <a:pt x="29" y="29"/>
                    <a:pt x="29" y="29"/>
                  </a:cubicBezTo>
                  <a:cubicBezTo>
                    <a:pt x="29" y="29"/>
                    <a:pt x="32" y="29"/>
                    <a:pt x="32" y="28"/>
                  </a:cubicBezTo>
                  <a:cubicBezTo>
                    <a:pt x="32" y="27"/>
                    <a:pt x="32" y="26"/>
                    <a:pt x="32" y="26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4"/>
                    <a:pt x="34" y="23"/>
                    <a:pt x="40" y="24"/>
                  </a:cubicBezTo>
                  <a:cubicBezTo>
                    <a:pt x="47" y="24"/>
                    <a:pt x="44" y="29"/>
                    <a:pt x="47" y="30"/>
                  </a:cubicBezTo>
                  <a:cubicBezTo>
                    <a:pt x="50" y="31"/>
                    <a:pt x="45" y="35"/>
                    <a:pt x="44" y="37"/>
                  </a:cubicBezTo>
                  <a:cubicBezTo>
                    <a:pt x="43" y="39"/>
                    <a:pt x="41" y="34"/>
                    <a:pt x="41" y="34"/>
                  </a:cubicBezTo>
                  <a:cubicBezTo>
                    <a:pt x="41" y="34"/>
                    <a:pt x="43" y="32"/>
                    <a:pt x="40" y="32"/>
                  </a:cubicBezTo>
                  <a:cubicBezTo>
                    <a:pt x="37" y="31"/>
                    <a:pt x="35" y="36"/>
                    <a:pt x="37" y="36"/>
                  </a:cubicBezTo>
                  <a:cubicBezTo>
                    <a:pt x="38" y="36"/>
                    <a:pt x="40" y="38"/>
                    <a:pt x="39" y="39"/>
                  </a:cubicBezTo>
                  <a:cubicBezTo>
                    <a:pt x="39" y="40"/>
                    <a:pt x="39" y="40"/>
                    <a:pt x="38" y="43"/>
                  </a:cubicBezTo>
                  <a:cubicBezTo>
                    <a:pt x="36" y="46"/>
                    <a:pt x="34" y="48"/>
                    <a:pt x="34" y="48"/>
                  </a:cubicBezTo>
                  <a:cubicBezTo>
                    <a:pt x="34" y="48"/>
                    <a:pt x="32" y="47"/>
                    <a:pt x="33" y="49"/>
                  </a:cubicBezTo>
                  <a:cubicBezTo>
                    <a:pt x="34" y="51"/>
                    <a:pt x="33" y="54"/>
                    <a:pt x="33" y="55"/>
                  </a:cubicBezTo>
                  <a:cubicBezTo>
                    <a:pt x="33" y="57"/>
                    <a:pt x="29" y="54"/>
                    <a:pt x="29" y="51"/>
                  </a:cubicBezTo>
                  <a:cubicBezTo>
                    <a:pt x="28" y="48"/>
                    <a:pt x="25" y="51"/>
                    <a:pt x="24" y="51"/>
                  </a:cubicBezTo>
                  <a:cubicBezTo>
                    <a:pt x="23" y="51"/>
                    <a:pt x="21" y="50"/>
                    <a:pt x="21" y="49"/>
                  </a:cubicBezTo>
                  <a:cubicBezTo>
                    <a:pt x="20" y="48"/>
                    <a:pt x="15" y="52"/>
                    <a:pt x="14" y="52"/>
                  </a:cubicBezTo>
                  <a:cubicBezTo>
                    <a:pt x="13" y="53"/>
                    <a:pt x="13" y="55"/>
                    <a:pt x="15" y="54"/>
                  </a:cubicBezTo>
                  <a:cubicBezTo>
                    <a:pt x="17" y="53"/>
                    <a:pt x="19" y="54"/>
                    <a:pt x="19" y="56"/>
                  </a:cubicBezTo>
                  <a:cubicBezTo>
                    <a:pt x="18" y="58"/>
                    <a:pt x="16" y="57"/>
                    <a:pt x="16" y="58"/>
                  </a:cubicBezTo>
                  <a:cubicBezTo>
                    <a:pt x="17" y="60"/>
                    <a:pt x="19" y="61"/>
                    <a:pt x="19" y="63"/>
                  </a:cubicBezTo>
                  <a:cubicBezTo>
                    <a:pt x="20" y="65"/>
                    <a:pt x="25" y="63"/>
                    <a:pt x="27" y="62"/>
                  </a:cubicBezTo>
                  <a:cubicBezTo>
                    <a:pt x="28" y="62"/>
                    <a:pt x="33" y="61"/>
                    <a:pt x="33" y="63"/>
                  </a:cubicBezTo>
                  <a:cubicBezTo>
                    <a:pt x="34" y="65"/>
                    <a:pt x="39" y="66"/>
                    <a:pt x="41" y="66"/>
                  </a:cubicBezTo>
                  <a:cubicBezTo>
                    <a:pt x="43" y="67"/>
                    <a:pt x="46" y="67"/>
                    <a:pt x="49" y="69"/>
                  </a:cubicBezTo>
                  <a:cubicBezTo>
                    <a:pt x="51" y="72"/>
                    <a:pt x="47" y="76"/>
                    <a:pt x="47" y="77"/>
                  </a:cubicBezTo>
                  <a:close/>
                  <a:moveTo>
                    <a:pt x="59" y="14"/>
                  </a:moveTo>
                  <a:cubicBezTo>
                    <a:pt x="58" y="17"/>
                    <a:pt x="54" y="20"/>
                    <a:pt x="55" y="21"/>
                  </a:cubicBezTo>
                  <a:cubicBezTo>
                    <a:pt x="55" y="22"/>
                    <a:pt x="55" y="27"/>
                    <a:pt x="51" y="23"/>
                  </a:cubicBezTo>
                  <a:cubicBezTo>
                    <a:pt x="47" y="19"/>
                    <a:pt x="43" y="18"/>
                    <a:pt x="44" y="15"/>
                  </a:cubicBezTo>
                  <a:cubicBezTo>
                    <a:pt x="44" y="14"/>
                    <a:pt x="48" y="14"/>
                    <a:pt x="48" y="13"/>
                  </a:cubicBezTo>
                  <a:cubicBezTo>
                    <a:pt x="53" y="7"/>
                    <a:pt x="62" y="8"/>
                    <a:pt x="63" y="10"/>
                  </a:cubicBezTo>
                  <a:cubicBezTo>
                    <a:pt x="61" y="12"/>
                    <a:pt x="59" y="11"/>
                    <a:pt x="59" y="14"/>
                  </a:cubicBezTo>
                  <a:close/>
                  <a:moveTo>
                    <a:pt x="107" y="62"/>
                  </a:moveTo>
                  <a:cubicBezTo>
                    <a:pt x="107" y="62"/>
                    <a:pt x="109" y="65"/>
                    <a:pt x="112" y="65"/>
                  </a:cubicBezTo>
                  <a:cubicBezTo>
                    <a:pt x="110" y="87"/>
                    <a:pt x="92" y="102"/>
                    <a:pt x="92" y="102"/>
                  </a:cubicBezTo>
                  <a:cubicBezTo>
                    <a:pt x="89" y="99"/>
                    <a:pt x="90" y="96"/>
                    <a:pt x="90" y="96"/>
                  </a:cubicBezTo>
                  <a:cubicBezTo>
                    <a:pt x="91" y="92"/>
                    <a:pt x="91" y="92"/>
                    <a:pt x="91" y="92"/>
                  </a:cubicBezTo>
                  <a:cubicBezTo>
                    <a:pt x="91" y="85"/>
                    <a:pt x="91" y="85"/>
                    <a:pt x="91" y="85"/>
                  </a:cubicBezTo>
                  <a:cubicBezTo>
                    <a:pt x="91" y="85"/>
                    <a:pt x="91" y="77"/>
                    <a:pt x="84" y="81"/>
                  </a:cubicBezTo>
                  <a:cubicBezTo>
                    <a:pt x="77" y="83"/>
                    <a:pt x="80" y="83"/>
                    <a:pt x="72" y="83"/>
                  </a:cubicBezTo>
                  <a:cubicBezTo>
                    <a:pt x="64" y="84"/>
                    <a:pt x="66" y="67"/>
                    <a:pt x="66" y="67"/>
                  </a:cubicBezTo>
                  <a:cubicBezTo>
                    <a:pt x="66" y="43"/>
                    <a:pt x="84" y="61"/>
                    <a:pt x="84" y="61"/>
                  </a:cubicBezTo>
                  <a:cubicBezTo>
                    <a:pt x="95" y="69"/>
                    <a:pt x="97" y="56"/>
                    <a:pt x="97" y="56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105" y="49"/>
                    <a:pt x="105" y="49"/>
                    <a:pt x="105" y="49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93" y="39"/>
                    <a:pt x="93" y="39"/>
                    <a:pt x="93" y="39"/>
                  </a:cubicBezTo>
                  <a:cubicBezTo>
                    <a:pt x="93" y="39"/>
                    <a:pt x="91" y="43"/>
                    <a:pt x="94" y="48"/>
                  </a:cubicBezTo>
                  <a:cubicBezTo>
                    <a:pt x="94" y="48"/>
                    <a:pt x="93" y="53"/>
                    <a:pt x="91" y="52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4" y="48"/>
                    <a:pt x="82" y="47"/>
                    <a:pt x="79" y="49"/>
                  </a:cubicBezTo>
                  <a:cubicBezTo>
                    <a:pt x="75" y="52"/>
                    <a:pt x="69" y="49"/>
                    <a:pt x="69" y="49"/>
                  </a:cubicBezTo>
                  <a:cubicBezTo>
                    <a:pt x="69" y="49"/>
                    <a:pt x="69" y="46"/>
                    <a:pt x="73" y="44"/>
                  </a:cubicBezTo>
                  <a:cubicBezTo>
                    <a:pt x="76" y="42"/>
                    <a:pt x="76" y="42"/>
                    <a:pt x="76" y="42"/>
                  </a:cubicBezTo>
                  <a:cubicBezTo>
                    <a:pt x="76" y="42"/>
                    <a:pt x="75" y="38"/>
                    <a:pt x="76" y="35"/>
                  </a:cubicBezTo>
                  <a:cubicBezTo>
                    <a:pt x="77" y="32"/>
                    <a:pt x="78" y="35"/>
                    <a:pt x="81" y="33"/>
                  </a:cubicBezTo>
                  <a:cubicBezTo>
                    <a:pt x="84" y="31"/>
                    <a:pt x="86" y="37"/>
                    <a:pt x="90" y="36"/>
                  </a:cubicBezTo>
                  <a:cubicBezTo>
                    <a:pt x="94" y="36"/>
                    <a:pt x="92" y="35"/>
                    <a:pt x="95" y="33"/>
                  </a:cubicBezTo>
                  <a:cubicBezTo>
                    <a:pt x="98" y="32"/>
                    <a:pt x="100" y="36"/>
                    <a:pt x="100" y="36"/>
                  </a:cubicBezTo>
                  <a:cubicBezTo>
                    <a:pt x="106" y="37"/>
                    <a:pt x="106" y="37"/>
                    <a:pt x="106" y="37"/>
                  </a:cubicBezTo>
                  <a:cubicBezTo>
                    <a:pt x="106" y="37"/>
                    <a:pt x="105" y="30"/>
                    <a:pt x="105" y="32"/>
                  </a:cubicBezTo>
                  <a:cubicBezTo>
                    <a:pt x="109" y="38"/>
                    <a:pt x="114" y="55"/>
                    <a:pt x="112" y="58"/>
                  </a:cubicBezTo>
                  <a:cubicBezTo>
                    <a:pt x="111" y="57"/>
                    <a:pt x="110" y="57"/>
                    <a:pt x="110" y="57"/>
                  </a:cubicBezTo>
                  <a:cubicBezTo>
                    <a:pt x="103" y="57"/>
                    <a:pt x="103" y="57"/>
                    <a:pt x="103" y="57"/>
                  </a:cubicBezTo>
                  <a:lnTo>
                    <a:pt x="107" y="62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93736" y="3459267"/>
              <a:ext cx="2550026" cy="580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500" b="1" dirty="0">
                  <a:solidFill>
                    <a:srgbClr val="777777"/>
                  </a:solidFill>
                  <a:latin typeface="Calibri"/>
                </a:rPr>
                <a:t>COUNTRIES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01070" y="2142218"/>
              <a:ext cx="2550026" cy="1645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5400" b="1" dirty="0" smtClean="0">
                  <a:solidFill>
                    <a:srgbClr val="800000"/>
                  </a:solidFill>
                  <a:latin typeface="Calibri"/>
                </a:rPr>
                <a:t>62</a:t>
              </a:r>
              <a:endParaRPr lang="en-US" sz="5400" b="1" dirty="0">
                <a:solidFill>
                  <a:srgbClr val="800000"/>
                </a:solidFill>
                <a:latin typeface="Calibri"/>
              </a:endParaRP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1527780" y="1478133"/>
            <a:ext cx="1283230" cy="1708635"/>
          </a:xfrm>
          <a:prstGeom prst="roundRect">
            <a:avLst>
              <a:gd name="adj" fmla="val 9585"/>
            </a:avLst>
          </a:prstGeom>
          <a:solidFill>
            <a:schemeClr val="bg1"/>
          </a:solidFill>
          <a:ln w="57150" cmpd="sng">
            <a:solidFill>
              <a:srgbClr val="ADADA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86595" y="2124554"/>
            <a:ext cx="1216580" cy="25391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500" b="1" dirty="0">
                <a:solidFill>
                  <a:srgbClr val="777777"/>
                </a:solidFill>
                <a:latin typeface="Calibri"/>
              </a:rPr>
              <a:t>TESTIMONIES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90442" y="1643920"/>
            <a:ext cx="1582348" cy="41395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 dirty="0" smtClean="0">
                <a:solidFill>
                  <a:srgbClr val="800000"/>
                </a:solidFill>
                <a:latin typeface="Calibri"/>
              </a:rPr>
              <a:t>54,000+</a:t>
            </a:r>
            <a:endParaRPr lang="en-US" sz="2800" b="1" dirty="0">
              <a:solidFill>
                <a:srgbClr val="800000"/>
              </a:solidFill>
              <a:latin typeface="Calibri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910216" y="1479476"/>
            <a:ext cx="1288130" cy="1708634"/>
            <a:chOff x="6134930" y="2207628"/>
            <a:chExt cx="2699997" cy="3581400"/>
          </a:xfrm>
        </p:grpSpPr>
        <p:sp>
          <p:nvSpPr>
            <p:cNvPr id="14" name="Rounded Rectangle 13"/>
            <p:cNvSpPr/>
            <p:nvPr/>
          </p:nvSpPr>
          <p:spPr>
            <a:xfrm>
              <a:off x="6145201" y="2207628"/>
              <a:ext cx="2689726" cy="3581400"/>
            </a:xfrm>
            <a:prstGeom prst="roundRect">
              <a:avLst>
                <a:gd name="adj" fmla="val 9585"/>
              </a:avLst>
            </a:prstGeom>
            <a:solidFill>
              <a:schemeClr val="bg1"/>
            </a:solidFill>
            <a:ln w="57150" cmpd="sng">
              <a:solidFill>
                <a:srgbClr val="ADADA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6854037" y="4208781"/>
              <a:ext cx="1502436" cy="1483397"/>
              <a:chOff x="6576957" y="2439226"/>
              <a:chExt cx="1225610" cy="1210080"/>
            </a:xfrm>
          </p:grpSpPr>
          <p:sp>
            <p:nvSpPr>
              <p:cNvPr id="18" name="Rounded Rectangular Callout 17"/>
              <p:cNvSpPr/>
              <p:nvPr/>
            </p:nvSpPr>
            <p:spPr>
              <a:xfrm>
                <a:off x="6576957" y="2439226"/>
                <a:ext cx="1156264" cy="917353"/>
              </a:xfrm>
              <a:prstGeom prst="wedgeRoundRectCallout">
                <a:avLst>
                  <a:gd name="adj1" fmla="val -7789"/>
                  <a:gd name="adj2" fmla="val 76225"/>
                  <a:gd name="adj3" fmla="val 16667"/>
                </a:avLst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9" name="Freeform 57"/>
              <p:cNvSpPr>
                <a:spLocks noEditPoints="1"/>
              </p:cNvSpPr>
              <p:nvPr/>
            </p:nvSpPr>
            <p:spPr bwMode="auto">
              <a:xfrm rot="20351661">
                <a:off x="6668079" y="2514819"/>
                <a:ext cx="1134488" cy="1134487"/>
              </a:xfrm>
              <a:custGeom>
                <a:avLst/>
                <a:gdLst>
                  <a:gd name="T0" fmla="*/ 0 w 196"/>
                  <a:gd name="T1" fmla="*/ 98 h 196"/>
                  <a:gd name="T2" fmla="*/ 196 w 196"/>
                  <a:gd name="T3" fmla="*/ 98 h 196"/>
                  <a:gd name="T4" fmla="*/ 81 w 196"/>
                  <a:gd name="T5" fmla="*/ 187 h 196"/>
                  <a:gd name="T6" fmla="*/ 95 w 196"/>
                  <a:gd name="T7" fmla="*/ 149 h 196"/>
                  <a:gd name="T8" fmla="*/ 81 w 196"/>
                  <a:gd name="T9" fmla="*/ 187 h 196"/>
                  <a:gd name="T10" fmla="*/ 45 w 196"/>
                  <a:gd name="T11" fmla="*/ 101 h 196"/>
                  <a:gd name="T12" fmla="*/ 19 w 196"/>
                  <a:gd name="T13" fmla="*/ 142 h 196"/>
                  <a:gd name="T14" fmla="*/ 102 w 196"/>
                  <a:gd name="T15" fmla="*/ 47 h 196"/>
                  <a:gd name="T16" fmla="*/ 113 w 196"/>
                  <a:gd name="T17" fmla="*/ 8 h 196"/>
                  <a:gd name="T18" fmla="*/ 102 w 196"/>
                  <a:gd name="T19" fmla="*/ 47 h 196"/>
                  <a:gd name="T20" fmla="*/ 143 w 196"/>
                  <a:gd name="T21" fmla="*/ 94 h 196"/>
                  <a:gd name="T22" fmla="*/ 102 w 196"/>
                  <a:gd name="T23" fmla="*/ 53 h 196"/>
                  <a:gd name="T24" fmla="*/ 95 w 196"/>
                  <a:gd name="T25" fmla="*/ 47 h 196"/>
                  <a:gd name="T26" fmla="*/ 81 w 196"/>
                  <a:gd name="T27" fmla="*/ 8 h 196"/>
                  <a:gd name="T28" fmla="*/ 95 w 196"/>
                  <a:gd name="T29" fmla="*/ 47 h 196"/>
                  <a:gd name="T30" fmla="*/ 95 w 196"/>
                  <a:gd name="T31" fmla="*/ 94 h 196"/>
                  <a:gd name="T32" fmla="*/ 58 w 196"/>
                  <a:gd name="T33" fmla="*/ 53 h 196"/>
                  <a:gd name="T34" fmla="*/ 45 w 196"/>
                  <a:gd name="T35" fmla="*/ 94 h 196"/>
                  <a:gd name="T36" fmla="*/ 19 w 196"/>
                  <a:gd name="T37" fmla="*/ 53 h 196"/>
                  <a:gd name="T38" fmla="*/ 45 w 196"/>
                  <a:gd name="T39" fmla="*/ 94 h 196"/>
                  <a:gd name="T40" fmla="*/ 95 w 196"/>
                  <a:gd name="T41" fmla="*/ 101 h 196"/>
                  <a:gd name="T42" fmla="*/ 58 w 196"/>
                  <a:gd name="T43" fmla="*/ 142 h 196"/>
                  <a:gd name="T44" fmla="*/ 102 w 196"/>
                  <a:gd name="T45" fmla="*/ 149 h 196"/>
                  <a:gd name="T46" fmla="*/ 113 w 196"/>
                  <a:gd name="T47" fmla="*/ 188 h 196"/>
                  <a:gd name="T48" fmla="*/ 102 w 196"/>
                  <a:gd name="T49" fmla="*/ 149 h 196"/>
                  <a:gd name="T50" fmla="*/ 102 w 196"/>
                  <a:gd name="T51" fmla="*/ 101 h 196"/>
                  <a:gd name="T52" fmla="*/ 136 w 196"/>
                  <a:gd name="T53" fmla="*/ 142 h 196"/>
                  <a:gd name="T54" fmla="*/ 149 w 196"/>
                  <a:gd name="T55" fmla="*/ 101 h 196"/>
                  <a:gd name="T56" fmla="*/ 177 w 196"/>
                  <a:gd name="T57" fmla="*/ 143 h 196"/>
                  <a:gd name="T58" fmla="*/ 143 w 196"/>
                  <a:gd name="T59" fmla="*/ 142 h 196"/>
                  <a:gd name="T60" fmla="*/ 149 w 196"/>
                  <a:gd name="T61" fmla="*/ 94 h 196"/>
                  <a:gd name="T62" fmla="*/ 178 w 196"/>
                  <a:gd name="T63" fmla="*/ 53 h 196"/>
                  <a:gd name="T64" fmla="*/ 149 w 196"/>
                  <a:gd name="T65" fmla="*/ 94 h 196"/>
                  <a:gd name="T66" fmla="*/ 141 w 196"/>
                  <a:gd name="T67" fmla="*/ 47 h 196"/>
                  <a:gd name="T68" fmla="*/ 163 w 196"/>
                  <a:gd name="T69" fmla="*/ 33 h 196"/>
                  <a:gd name="T70" fmla="*/ 34 w 196"/>
                  <a:gd name="T71" fmla="*/ 33 h 196"/>
                  <a:gd name="T72" fmla="*/ 53 w 196"/>
                  <a:gd name="T73" fmla="*/ 47 h 196"/>
                  <a:gd name="T74" fmla="*/ 34 w 196"/>
                  <a:gd name="T75" fmla="*/ 33 h 196"/>
                  <a:gd name="T76" fmla="*/ 53 w 196"/>
                  <a:gd name="T77" fmla="*/ 149 h 196"/>
                  <a:gd name="T78" fmla="*/ 34 w 196"/>
                  <a:gd name="T79" fmla="*/ 162 h 196"/>
                  <a:gd name="T80" fmla="*/ 163 w 196"/>
                  <a:gd name="T81" fmla="*/ 162 h 196"/>
                  <a:gd name="T82" fmla="*/ 141 w 196"/>
                  <a:gd name="T83" fmla="*/ 149 h 196"/>
                  <a:gd name="T84" fmla="*/ 163 w 196"/>
                  <a:gd name="T85" fmla="*/ 162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6" h="196">
                    <a:moveTo>
                      <a:pt x="98" y="0"/>
                    </a:moveTo>
                    <a:cubicBezTo>
                      <a:pt x="44" y="0"/>
                      <a:pt x="0" y="44"/>
                      <a:pt x="0" y="98"/>
                    </a:cubicBezTo>
                    <a:cubicBezTo>
                      <a:pt x="0" y="152"/>
                      <a:pt x="44" y="196"/>
                      <a:pt x="98" y="196"/>
                    </a:cubicBezTo>
                    <a:cubicBezTo>
                      <a:pt x="152" y="196"/>
                      <a:pt x="196" y="152"/>
                      <a:pt x="196" y="98"/>
                    </a:cubicBezTo>
                    <a:cubicBezTo>
                      <a:pt x="196" y="44"/>
                      <a:pt x="152" y="0"/>
                      <a:pt x="98" y="0"/>
                    </a:cubicBezTo>
                    <a:close/>
                    <a:moveTo>
                      <a:pt x="81" y="187"/>
                    </a:moveTo>
                    <a:cubicBezTo>
                      <a:pt x="72" y="176"/>
                      <a:pt x="65" y="163"/>
                      <a:pt x="60" y="149"/>
                    </a:cubicBezTo>
                    <a:cubicBezTo>
                      <a:pt x="95" y="149"/>
                      <a:pt x="95" y="149"/>
                      <a:pt x="95" y="149"/>
                    </a:cubicBezTo>
                    <a:cubicBezTo>
                      <a:pt x="95" y="189"/>
                      <a:pt x="95" y="189"/>
                      <a:pt x="95" y="189"/>
                    </a:cubicBezTo>
                    <a:cubicBezTo>
                      <a:pt x="90" y="189"/>
                      <a:pt x="86" y="188"/>
                      <a:pt x="81" y="187"/>
                    </a:cubicBezTo>
                    <a:close/>
                    <a:moveTo>
                      <a:pt x="7" y="101"/>
                    </a:moveTo>
                    <a:cubicBezTo>
                      <a:pt x="45" y="101"/>
                      <a:pt x="45" y="101"/>
                      <a:pt x="45" y="101"/>
                    </a:cubicBezTo>
                    <a:cubicBezTo>
                      <a:pt x="45" y="116"/>
                      <a:pt x="47" y="129"/>
                      <a:pt x="51" y="142"/>
                    </a:cubicBezTo>
                    <a:cubicBezTo>
                      <a:pt x="19" y="142"/>
                      <a:pt x="19" y="142"/>
                      <a:pt x="19" y="142"/>
                    </a:cubicBezTo>
                    <a:cubicBezTo>
                      <a:pt x="12" y="130"/>
                      <a:pt x="8" y="116"/>
                      <a:pt x="7" y="101"/>
                    </a:cubicBezTo>
                    <a:close/>
                    <a:moveTo>
                      <a:pt x="102" y="47"/>
                    </a:moveTo>
                    <a:cubicBezTo>
                      <a:pt x="102" y="7"/>
                      <a:pt x="102" y="7"/>
                      <a:pt x="102" y="7"/>
                    </a:cubicBezTo>
                    <a:cubicBezTo>
                      <a:pt x="106" y="7"/>
                      <a:pt x="109" y="7"/>
                      <a:pt x="113" y="8"/>
                    </a:cubicBezTo>
                    <a:cubicBezTo>
                      <a:pt x="122" y="19"/>
                      <a:pt x="129" y="32"/>
                      <a:pt x="134" y="47"/>
                    </a:cubicBezTo>
                    <a:lnTo>
                      <a:pt x="102" y="47"/>
                    </a:lnTo>
                    <a:close/>
                    <a:moveTo>
                      <a:pt x="136" y="53"/>
                    </a:moveTo>
                    <a:cubicBezTo>
                      <a:pt x="140" y="66"/>
                      <a:pt x="142" y="80"/>
                      <a:pt x="143" y="94"/>
                    </a:cubicBezTo>
                    <a:cubicBezTo>
                      <a:pt x="102" y="94"/>
                      <a:pt x="102" y="94"/>
                      <a:pt x="102" y="94"/>
                    </a:cubicBezTo>
                    <a:cubicBezTo>
                      <a:pt x="102" y="53"/>
                      <a:pt x="102" y="53"/>
                      <a:pt x="102" y="53"/>
                    </a:cubicBezTo>
                    <a:lnTo>
                      <a:pt x="136" y="53"/>
                    </a:lnTo>
                    <a:close/>
                    <a:moveTo>
                      <a:pt x="95" y="47"/>
                    </a:moveTo>
                    <a:cubicBezTo>
                      <a:pt x="60" y="47"/>
                      <a:pt x="60" y="47"/>
                      <a:pt x="60" y="47"/>
                    </a:cubicBezTo>
                    <a:cubicBezTo>
                      <a:pt x="65" y="32"/>
                      <a:pt x="72" y="19"/>
                      <a:pt x="81" y="8"/>
                    </a:cubicBezTo>
                    <a:cubicBezTo>
                      <a:pt x="86" y="8"/>
                      <a:pt x="90" y="7"/>
                      <a:pt x="95" y="7"/>
                    </a:cubicBezTo>
                    <a:lnTo>
                      <a:pt x="95" y="47"/>
                    </a:lnTo>
                    <a:close/>
                    <a:moveTo>
                      <a:pt x="95" y="53"/>
                    </a:moveTo>
                    <a:cubicBezTo>
                      <a:pt x="95" y="94"/>
                      <a:pt x="95" y="94"/>
                      <a:pt x="95" y="94"/>
                    </a:cubicBezTo>
                    <a:cubicBezTo>
                      <a:pt x="52" y="94"/>
                      <a:pt x="52" y="94"/>
                      <a:pt x="52" y="94"/>
                    </a:cubicBezTo>
                    <a:cubicBezTo>
                      <a:pt x="52" y="80"/>
                      <a:pt x="54" y="66"/>
                      <a:pt x="58" y="53"/>
                    </a:cubicBezTo>
                    <a:lnTo>
                      <a:pt x="95" y="53"/>
                    </a:lnTo>
                    <a:close/>
                    <a:moveTo>
                      <a:pt x="45" y="94"/>
                    </a:moveTo>
                    <a:cubicBezTo>
                      <a:pt x="7" y="94"/>
                      <a:pt x="7" y="94"/>
                      <a:pt x="7" y="94"/>
                    </a:cubicBezTo>
                    <a:cubicBezTo>
                      <a:pt x="8" y="80"/>
                      <a:pt x="12" y="66"/>
                      <a:pt x="19" y="53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7" y="66"/>
                      <a:pt x="45" y="80"/>
                      <a:pt x="45" y="94"/>
                    </a:cubicBezTo>
                    <a:close/>
                    <a:moveTo>
                      <a:pt x="52" y="101"/>
                    </a:moveTo>
                    <a:cubicBezTo>
                      <a:pt x="95" y="101"/>
                      <a:pt x="95" y="101"/>
                      <a:pt x="95" y="101"/>
                    </a:cubicBezTo>
                    <a:cubicBezTo>
                      <a:pt x="95" y="142"/>
                      <a:pt x="95" y="142"/>
                      <a:pt x="95" y="142"/>
                    </a:cubicBezTo>
                    <a:cubicBezTo>
                      <a:pt x="58" y="142"/>
                      <a:pt x="58" y="142"/>
                      <a:pt x="58" y="142"/>
                    </a:cubicBezTo>
                    <a:cubicBezTo>
                      <a:pt x="54" y="129"/>
                      <a:pt x="52" y="116"/>
                      <a:pt x="52" y="101"/>
                    </a:cubicBezTo>
                    <a:close/>
                    <a:moveTo>
                      <a:pt x="102" y="149"/>
                    </a:moveTo>
                    <a:cubicBezTo>
                      <a:pt x="134" y="149"/>
                      <a:pt x="134" y="149"/>
                      <a:pt x="134" y="149"/>
                    </a:cubicBezTo>
                    <a:cubicBezTo>
                      <a:pt x="129" y="164"/>
                      <a:pt x="122" y="177"/>
                      <a:pt x="113" y="188"/>
                    </a:cubicBezTo>
                    <a:cubicBezTo>
                      <a:pt x="109" y="188"/>
                      <a:pt x="106" y="189"/>
                      <a:pt x="102" y="189"/>
                    </a:cubicBezTo>
                    <a:lnTo>
                      <a:pt x="102" y="149"/>
                    </a:lnTo>
                    <a:close/>
                    <a:moveTo>
                      <a:pt x="102" y="142"/>
                    </a:moveTo>
                    <a:cubicBezTo>
                      <a:pt x="102" y="101"/>
                      <a:pt x="102" y="101"/>
                      <a:pt x="102" y="101"/>
                    </a:cubicBezTo>
                    <a:cubicBezTo>
                      <a:pt x="143" y="101"/>
                      <a:pt x="143" y="101"/>
                      <a:pt x="143" y="101"/>
                    </a:cubicBezTo>
                    <a:cubicBezTo>
                      <a:pt x="142" y="116"/>
                      <a:pt x="140" y="129"/>
                      <a:pt x="136" y="142"/>
                    </a:cubicBezTo>
                    <a:lnTo>
                      <a:pt x="102" y="142"/>
                    </a:lnTo>
                    <a:close/>
                    <a:moveTo>
                      <a:pt x="149" y="101"/>
                    </a:moveTo>
                    <a:cubicBezTo>
                      <a:pt x="189" y="101"/>
                      <a:pt x="189" y="101"/>
                      <a:pt x="189" y="101"/>
                    </a:cubicBezTo>
                    <a:cubicBezTo>
                      <a:pt x="189" y="116"/>
                      <a:pt x="184" y="130"/>
                      <a:pt x="177" y="143"/>
                    </a:cubicBezTo>
                    <a:cubicBezTo>
                      <a:pt x="177" y="142"/>
                      <a:pt x="177" y="142"/>
                      <a:pt x="177" y="142"/>
                    </a:cubicBezTo>
                    <a:cubicBezTo>
                      <a:pt x="143" y="142"/>
                      <a:pt x="143" y="142"/>
                      <a:pt x="143" y="142"/>
                    </a:cubicBezTo>
                    <a:cubicBezTo>
                      <a:pt x="147" y="129"/>
                      <a:pt x="149" y="116"/>
                      <a:pt x="149" y="101"/>
                    </a:cubicBezTo>
                    <a:close/>
                    <a:moveTo>
                      <a:pt x="149" y="94"/>
                    </a:moveTo>
                    <a:cubicBezTo>
                      <a:pt x="149" y="80"/>
                      <a:pt x="147" y="66"/>
                      <a:pt x="143" y="53"/>
                    </a:cubicBezTo>
                    <a:cubicBezTo>
                      <a:pt x="178" y="53"/>
                      <a:pt x="178" y="53"/>
                      <a:pt x="178" y="53"/>
                    </a:cubicBezTo>
                    <a:cubicBezTo>
                      <a:pt x="185" y="66"/>
                      <a:pt x="189" y="80"/>
                      <a:pt x="189" y="94"/>
                    </a:cubicBezTo>
                    <a:lnTo>
                      <a:pt x="149" y="94"/>
                    </a:lnTo>
                    <a:close/>
                    <a:moveTo>
                      <a:pt x="174" y="47"/>
                    </a:moveTo>
                    <a:cubicBezTo>
                      <a:pt x="141" y="47"/>
                      <a:pt x="141" y="47"/>
                      <a:pt x="141" y="47"/>
                    </a:cubicBezTo>
                    <a:cubicBezTo>
                      <a:pt x="137" y="33"/>
                      <a:pt x="131" y="21"/>
                      <a:pt x="123" y="10"/>
                    </a:cubicBezTo>
                    <a:cubicBezTo>
                      <a:pt x="138" y="15"/>
                      <a:pt x="152" y="23"/>
                      <a:pt x="163" y="33"/>
                    </a:cubicBezTo>
                    <a:cubicBezTo>
                      <a:pt x="167" y="38"/>
                      <a:pt x="170" y="42"/>
                      <a:pt x="174" y="47"/>
                    </a:cubicBezTo>
                    <a:close/>
                    <a:moveTo>
                      <a:pt x="34" y="33"/>
                    </a:moveTo>
                    <a:cubicBezTo>
                      <a:pt x="44" y="23"/>
                      <a:pt x="57" y="15"/>
                      <a:pt x="71" y="11"/>
                    </a:cubicBezTo>
                    <a:cubicBezTo>
                      <a:pt x="63" y="22"/>
                      <a:pt x="57" y="34"/>
                      <a:pt x="53" y="47"/>
                    </a:cubicBezTo>
                    <a:cubicBezTo>
                      <a:pt x="23" y="47"/>
                      <a:pt x="23" y="47"/>
                      <a:pt x="23" y="47"/>
                    </a:cubicBezTo>
                    <a:cubicBezTo>
                      <a:pt x="26" y="42"/>
                      <a:pt x="30" y="38"/>
                      <a:pt x="34" y="33"/>
                    </a:cubicBezTo>
                    <a:close/>
                    <a:moveTo>
                      <a:pt x="23" y="149"/>
                    </a:moveTo>
                    <a:cubicBezTo>
                      <a:pt x="53" y="149"/>
                      <a:pt x="53" y="149"/>
                      <a:pt x="53" y="149"/>
                    </a:cubicBezTo>
                    <a:cubicBezTo>
                      <a:pt x="57" y="162"/>
                      <a:pt x="63" y="174"/>
                      <a:pt x="71" y="185"/>
                    </a:cubicBezTo>
                    <a:cubicBezTo>
                      <a:pt x="57" y="180"/>
                      <a:pt x="44" y="172"/>
                      <a:pt x="34" y="162"/>
                    </a:cubicBezTo>
                    <a:cubicBezTo>
                      <a:pt x="30" y="158"/>
                      <a:pt x="26" y="154"/>
                      <a:pt x="23" y="149"/>
                    </a:cubicBezTo>
                    <a:close/>
                    <a:moveTo>
                      <a:pt x="163" y="162"/>
                    </a:moveTo>
                    <a:cubicBezTo>
                      <a:pt x="152" y="173"/>
                      <a:pt x="138" y="181"/>
                      <a:pt x="123" y="185"/>
                    </a:cubicBezTo>
                    <a:cubicBezTo>
                      <a:pt x="131" y="175"/>
                      <a:pt x="137" y="162"/>
                      <a:pt x="141" y="149"/>
                    </a:cubicBezTo>
                    <a:cubicBezTo>
                      <a:pt x="174" y="149"/>
                      <a:pt x="174" y="149"/>
                      <a:pt x="174" y="149"/>
                    </a:cubicBezTo>
                    <a:cubicBezTo>
                      <a:pt x="170" y="154"/>
                      <a:pt x="167" y="158"/>
                      <a:pt x="163" y="16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7150" cmpd="sng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6134930" y="3577498"/>
              <a:ext cx="2550026" cy="580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500" b="1" dirty="0">
                  <a:solidFill>
                    <a:srgbClr val="777777"/>
                  </a:solidFill>
                  <a:latin typeface="Calibri"/>
                </a:rPr>
                <a:t>LANGUAGES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209914" y="2267909"/>
              <a:ext cx="2550026" cy="1586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5400" b="1" dirty="0">
                  <a:solidFill>
                    <a:srgbClr val="800000"/>
                  </a:solidFill>
                  <a:latin typeface="Calibri"/>
                </a:rPr>
                <a:t>41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846457" y="2422100"/>
            <a:ext cx="714085" cy="704703"/>
            <a:chOff x="14289088" y="5792788"/>
            <a:chExt cx="1087438" cy="1073150"/>
          </a:xfrm>
          <a:solidFill>
            <a:srgbClr val="800000"/>
          </a:solidFill>
        </p:grpSpPr>
        <p:sp>
          <p:nvSpPr>
            <p:cNvPr id="21" name="Freeform 5"/>
            <p:cNvSpPr>
              <a:spLocks/>
            </p:cNvSpPr>
            <p:nvPr/>
          </p:nvSpPr>
          <p:spPr bwMode="auto">
            <a:xfrm>
              <a:off x="14733588" y="6027738"/>
              <a:ext cx="642938" cy="838200"/>
            </a:xfrm>
            <a:custGeom>
              <a:avLst/>
              <a:gdLst>
                <a:gd name="T0" fmla="*/ 173 w 206"/>
                <a:gd name="T1" fmla="*/ 0 h 269"/>
                <a:gd name="T2" fmla="*/ 173 w 206"/>
                <a:gd name="T3" fmla="*/ 89 h 269"/>
                <a:gd name="T4" fmla="*/ 106 w 206"/>
                <a:gd name="T5" fmla="*/ 150 h 269"/>
                <a:gd name="T6" fmla="*/ 35 w 206"/>
                <a:gd name="T7" fmla="*/ 150 h 269"/>
                <a:gd name="T8" fmla="*/ 0 w 206"/>
                <a:gd name="T9" fmla="*/ 186 h 269"/>
                <a:gd name="T10" fmla="*/ 58 w 206"/>
                <a:gd name="T11" fmla="*/ 187 h 269"/>
                <a:gd name="T12" fmla="*/ 138 w 206"/>
                <a:gd name="T13" fmla="*/ 269 h 269"/>
                <a:gd name="T14" fmla="*/ 141 w 206"/>
                <a:gd name="T15" fmla="*/ 185 h 269"/>
                <a:gd name="T16" fmla="*/ 203 w 206"/>
                <a:gd name="T17" fmla="*/ 134 h 269"/>
                <a:gd name="T18" fmla="*/ 203 w 206"/>
                <a:gd name="T19" fmla="*/ 52 h 269"/>
                <a:gd name="T20" fmla="*/ 173 w 206"/>
                <a:gd name="T21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6" h="269">
                  <a:moveTo>
                    <a:pt x="173" y="0"/>
                  </a:moveTo>
                  <a:cubicBezTo>
                    <a:pt x="173" y="0"/>
                    <a:pt x="175" y="66"/>
                    <a:pt x="173" y="89"/>
                  </a:cubicBezTo>
                  <a:cubicBezTo>
                    <a:pt x="172" y="106"/>
                    <a:pt x="166" y="150"/>
                    <a:pt x="106" y="150"/>
                  </a:cubicBezTo>
                  <a:cubicBezTo>
                    <a:pt x="35" y="150"/>
                    <a:pt x="35" y="150"/>
                    <a:pt x="35" y="150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58" y="187"/>
                    <a:pt x="58" y="187"/>
                    <a:pt x="58" y="187"/>
                  </a:cubicBezTo>
                  <a:cubicBezTo>
                    <a:pt x="138" y="269"/>
                    <a:pt x="138" y="269"/>
                    <a:pt x="138" y="269"/>
                  </a:cubicBezTo>
                  <a:cubicBezTo>
                    <a:pt x="141" y="185"/>
                    <a:pt x="141" y="185"/>
                    <a:pt x="141" y="185"/>
                  </a:cubicBezTo>
                  <a:cubicBezTo>
                    <a:pt x="141" y="185"/>
                    <a:pt x="203" y="189"/>
                    <a:pt x="203" y="134"/>
                  </a:cubicBezTo>
                  <a:cubicBezTo>
                    <a:pt x="203" y="78"/>
                    <a:pt x="203" y="52"/>
                    <a:pt x="203" y="52"/>
                  </a:cubicBezTo>
                  <a:cubicBezTo>
                    <a:pt x="203" y="52"/>
                    <a:pt x="206" y="18"/>
                    <a:pt x="17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Freeform 6"/>
            <p:cNvSpPr>
              <a:spLocks noEditPoints="1"/>
            </p:cNvSpPr>
            <p:nvPr/>
          </p:nvSpPr>
          <p:spPr bwMode="auto">
            <a:xfrm>
              <a:off x="14289088" y="5792788"/>
              <a:ext cx="922338" cy="927100"/>
            </a:xfrm>
            <a:custGeom>
              <a:avLst/>
              <a:gdLst>
                <a:gd name="T0" fmla="*/ 58 w 296"/>
                <a:gd name="T1" fmla="*/ 297 h 297"/>
                <a:gd name="T2" fmla="*/ 57 w 296"/>
                <a:gd name="T3" fmla="*/ 208 h 297"/>
                <a:gd name="T4" fmla="*/ 0 w 296"/>
                <a:gd name="T5" fmla="*/ 146 h 297"/>
                <a:gd name="T6" fmla="*/ 0 w 296"/>
                <a:gd name="T7" fmla="*/ 62 h 297"/>
                <a:gd name="T8" fmla="*/ 62 w 296"/>
                <a:gd name="T9" fmla="*/ 0 h 297"/>
                <a:gd name="T10" fmla="*/ 234 w 296"/>
                <a:gd name="T11" fmla="*/ 0 h 297"/>
                <a:gd name="T12" fmla="*/ 296 w 296"/>
                <a:gd name="T13" fmla="*/ 62 h 297"/>
                <a:gd name="T14" fmla="*/ 296 w 296"/>
                <a:gd name="T15" fmla="*/ 146 h 297"/>
                <a:gd name="T16" fmla="*/ 234 w 296"/>
                <a:gd name="T17" fmla="*/ 208 h 297"/>
                <a:gd name="T18" fmla="*/ 157 w 296"/>
                <a:gd name="T19" fmla="*/ 208 h 297"/>
                <a:gd name="T20" fmla="*/ 58 w 296"/>
                <a:gd name="T21" fmla="*/ 297 h 297"/>
                <a:gd name="T22" fmla="*/ 62 w 296"/>
                <a:gd name="T23" fmla="*/ 19 h 297"/>
                <a:gd name="T24" fmla="*/ 20 w 296"/>
                <a:gd name="T25" fmla="*/ 62 h 297"/>
                <a:gd name="T26" fmla="*/ 20 w 296"/>
                <a:gd name="T27" fmla="*/ 146 h 297"/>
                <a:gd name="T28" fmla="*/ 62 w 296"/>
                <a:gd name="T29" fmla="*/ 189 h 297"/>
                <a:gd name="T30" fmla="*/ 76 w 296"/>
                <a:gd name="T31" fmla="*/ 189 h 297"/>
                <a:gd name="T32" fmla="*/ 77 w 296"/>
                <a:gd name="T33" fmla="*/ 254 h 297"/>
                <a:gd name="T34" fmla="*/ 150 w 296"/>
                <a:gd name="T35" fmla="*/ 189 h 297"/>
                <a:gd name="T36" fmla="*/ 234 w 296"/>
                <a:gd name="T37" fmla="*/ 189 h 297"/>
                <a:gd name="T38" fmla="*/ 277 w 296"/>
                <a:gd name="T39" fmla="*/ 146 h 297"/>
                <a:gd name="T40" fmla="*/ 277 w 296"/>
                <a:gd name="T41" fmla="*/ 62 h 297"/>
                <a:gd name="T42" fmla="*/ 234 w 296"/>
                <a:gd name="T43" fmla="*/ 19 h 297"/>
                <a:gd name="T44" fmla="*/ 62 w 296"/>
                <a:gd name="T45" fmla="*/ 19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6" h="297">
                  <a:moveTo>
                    <a:pt x="58" y="297"/>
                  </a:moveTo>
                  <a:cubicBezTo>
                    <a:pt x="57" y="208"/>
                    <a:pt x="57" y="208"/>
                    <a:pt x="57" y="208"/>
                  </a:cubicBezTo>
                  <a:cubicBezTo>
                    <a:pt x="25" y="205"/>
                    <a:pt x="0" y="179"/>
                    <a:pt x="0" y="146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27"/>
                    <a:pt x="28" y="0"/>
                    <a:pt x="62" y="0"/>
                  </a:cubicBezTo>
                  <a:cubicBezTo>
                    <a:pt x="234" y="0"/>
                    <a:pt x="234" y="0"/>
                    <a:pt x="234" y="0"/>
                  </a:cubicBezTo>
                  <a:cubicBezTo>
                    <a:pt x="268" y="0"/>
                    <a:pt x="296" y="27"/>
                    <a:pt x="296" y="62"/>
                  </a:cubicBezTo>
                  <a:cubicBezTo>
                    <a:pt x="296" y="146"/>
                    <a:pt x="296" y="146"/>
                    <a:pt x="296" y="146"/>
                  </a:cubicBezTo>
                  <a:cubicBezTo>
                    <a:pt x="296" y="180"/>
                    <a:pt x="268" y="208"/>
                    <a:pt x="234" y="208"/>
                  </a:cubicBezTo>
                  <a:cubicBezTo>
                    <a:pt x="157" y="208"/>
                    <a:pt x="157" y="208"/>
                    <a:pt x="157" y="208"/>
                  </a:cubicBezTo>
                  <a:cubicBezTo>
                    <a:pt x="58" y="297"/>
                    <a:pt x="58" y="297"/>
                    <a:pt x="58" y="297"/>
                  </a:cubicBezTo>
                  <a:close/>
                  <a:moveTo>
                    <a:pt x="62" y="19"/>
                  </a:moveTo>
                  <a:cubicBezTo>
                    <a:pt x="39" y="19"/>
                    <a:pt x="20" y="38"/>
                    <a:pt x="20" y="62"/>
                  </a:cubicBezTo>
                  <a:cubicBezTo>
                    <a:pt x="20" y="146"/>
                    <a:pt x="20" y="146"/>
                    <a:pt x="20" y="146"/>
                  </a:cubicBezTo>
                  <a:cubicBezTo>
                    <a:pt x="20" y="170"/>
                    <a:pt x="39" y="189"/>
                    <a:pt x="62" y="189"/>
                  </a:cubicBezTo>
                  <a:cubicBezTo>
                    <a:pt x="76" y="189"/>
                    <a:pt x="76" y="189"/>
                    <a:pt x="76" y="189"/>
                  </a:cubicBezTo>
                  <a:cubicBezTo>
                    <a:pt x="77" y="254"/>
                    <a:pt x="77" y="254"/>
                    <a:pt x="77" y="254"/>
                  </a:cubicBezTo>
                  <a:cubicBezTo>
                    <a:pt x="150" y="189"/>
                    <a:pt x="150" y="189"/>
                    <a:pt x="150" y="189"/>
                  </a:cubicBezTo>
                  <a:cubicBezTo>
                    <a:pt x="234" y="189"/>
                    <a:pt x="234" y="189"/>
                    <a:pt x="234" y="189"/>
                  </a:cubicBezTo>
                  <a:cubicBezTo>
                    <a:pt x="258" y="189"/>
                    <a:pt x="277" y="170"/>
                    <a:pt x="277" y="146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77" y="38"/>
                    <a:pt x="258" y="19"/>
                    <a:pt x="234" y="19"/>
                  </a:cubicBezTo>
                  <a:cubicBezTo>
                    <a:pt x="62" y="19"/>
                    <a:pt x="62" y="19"/>
                    <a:pt x="62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Oval 7"/>
            <p:cNvSpPr>
              <a:spLocks noChangeArrowheads="1"/>
            </p:cNvSpPr>
            <p:nvPr/>
          </p:nvSpPr>
          <p:spPr bwMode="auto">
            <a:xfrm>
              <a:off x="14460538" y="6067426"/>
              <a:ext cx="111125" cy="1127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Oval 8"/>
            <p:cNvSpPr>
              <a:spLocks noChangeArrowheads="1"/>
            </p:cNvSpPr>
            <p:nvPr/>
          </p:nvSpPr>
          <p:spPr bwMode="auto">
            <a:xfrm>
              <a:off x="14693900" y="6067426"/>
              <a:ext cx="112713" cy="1127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Oval 9"/>
            <p:cNvSpPr>
              <a:spLocks noChangeArrowheads="1"/>
            </p:cNvSpPr>
            <p:nvPr/>
          </p:nvSpPr>
          <p:spPr bwMode="auto">
            <a:xfrm>
              <a:off x="14927263" y="6067426"/>
              <a:ext cx="112713" cy="1127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362255" y="3777160"/>
            <a:ext cx="894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dobe Caslon Pro"/>
                <a:cs typeface="Adobe Caslon Pro"/>
              </a:rPr>
              <a:t>Holocaust</a:t>
            </a:r>
          </a:p>
          <a:p>
            <a:r>
              <a:rPr lang="en-US" sz="1200" dirty="0" smtClean="0">
                <a:latin typeface="Adobe Caslon Pro"/>
                <a:cs typeface="Adobe Caslon Pro"/>
              </a:rPr>
              <a:t>Armenia</a:t>
            </a:r>
          </a:p>
          <a:p>
            <a:r>
              <a:rPr lang="en-US" sz="1200" dirty="0" smtClean="0">
                <a:latin typeface="Adobe Caslon Pro"/>
                <a:cs typeface="Adobe Caslon Pro"/>
              </a:rPr>
              <a:t>Cambodia</a:t>
            </a:r>
            <a:endParaRPr lang="en-US" sz="1200" dirty="0">
              <a:latin typeface="Adobe Caslon Pro"/>
              <a:cs typeface="Adobe Caslon Pro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09269" y="3506487"/>
            <a:ext cx="24980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dobe Caslon Pro"/>
                <a:cs typeface="Adobe Caslon Pro"/>
              </a:rPr>
              <a:t>Nine </a:t>
            </a:r>
            <a:r>
              <a:rPr lang="en-US" dirty="0" smtClean="0">
                <a:latin typeface="Adobe Caslon Pro"/>
                <a:cs typeface="Adobe Caslon Pro"/>
              </a:rPr>
              <a:t>Experience Groups</a:t>
            </a:r>
            <a:endParaRPr lang="en-US" dirty="0">
              <a:latin typeface="Adobe Caslon Pro"/>
              <a:cs typeface="Adobe Caslon Pro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432552" y="3777160"/>
            <a:ext cx="1132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dobe Caslon Pro"/>
                <a:cs typeface="Adobe Caslon Pro"/>
              </a:rPr>
              <a:t>Guatemala</a:t>
            </a:r>
          </a:p>
          <a:p>
            <a:r>
              <a:rPr lang="en-US" sz="1200" dirty="0" smtClean="0">
                <a:latin typeface="Adobe Caslon Pro"/>
                <a:cs typeface="Adobe Caslon Pro"/>
              </a:rPr>
              <a:t>South Sudan</a:t>
            </a:r>
          </a:p>
          <a:p>
            <a:r>
              <a:rPr lang="en-US" sz="1200" dirty="0" smtClean="0">
                <a:latin typeface="Adobe Caslon Pro"/>
                <a:cs typeface="Adobe Caslon Pro"/>
              </a:rPr>
              <a:t>Darfur</a:t>
            </a:r>
          </a:p>
          <a:p>
            <a:endParaRPr lang="en-US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2565346" y="3777159"/>
            <a:ext cx="1747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dobe Caslon Pro"/>
                <a:cs typeface="Adobe Caslon Pro"/>
              </a:rPr>
              <a:t>Rwanda</a:t>
            </a:r>
          </a:p>
          <a:p>
            <a:r>
              <a:rPr lang="en-US" sz="1200" dirty="0" smtClean="0">
                <a:latin typeface="Adobe Caslon Pro"/>
                <a:cs typeface="Adobe Caslon Pro"/>
              </a:rPr>
              <a:t>Central African Republic</a:t>
            </a:r>
          </a:p>
          <a:p>
            <a:r>
              <a:rPr lang="en-US" sz="1200" dirty="0" smtClean="0">
                <a:latin typeface="Adobe Caslon Pro"/>
                <a:cs typeface="Adobe Caslon Pro"/>
              </a:rPr>
              <a:t>Nanjing Massacre</a:t>
            </a:r>
            <a:endParaRPr lang="en-US" sz="1200" dirty="0">
              <a:latin typeface="Adobe Caslon Pro"/>
              <a:cs typeface="Adobe Caslon Pro"/>
            </a:endParaRPr>
          </a:p>
        </p:txBody>
      </p:sp>
    </p:spTree>
    <p:extLst>
      <p:ext uri="{BB962C8B-B14F-4D97-AF65-F5344CB8AC3E}">
        <p14:creationId xmlns:p14="http://schemas.microsoft.com/office/powerpoint/2010/main" val="246182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History Archive </a:t>
            </a:r>
            <a:endParaRPr lang="en-US" dirty="0"/>
          </a:p>
        </p:txBody>
      </p:sp>
      <p:grpSp>
        <p:nvGrpSpPr>
          <p:cNvPr id="40" name="Group 39"/>
          <p:cNvGrpSpPr/>
          <p:nvPr/>
        </p:nvGrpSpPr>
        <p:grpSpPr>
          <a:xfrm>
            <a:off x="109532" y="1462652"/>
            <a:ext cx="1283230" cy="1708635"/>
            <a:chOff x="199872" y="2079125"/>
            <a:chExt cx="2689724" cy="3581400"/>
          </a:xfrm>
        </p:grpSpPr>
        <p:sp>
          <p:nvSpPr>
            <p:cNvPr id="41" name="Rounded Rectangle 40"/>
            <p:cNvSpPr/>
            <p:nvPr/>
          </p:nvSpPr>
          <p:spPr>
            <a:xfrm>
              <a:off x="199872" y="2079125"/>
              <a:ext cx="2689724" cy="3581400"/>
            </a:xfrm>
            <a:prstGeom prst="roundRect">
              <a:avLst>
                <a:gd name="adj" fmla="val 9585"/>
              </a:avLst>
            </a:prstGeom>
            <a:solidFill>
              <a:schemeClr val="bg1"/>
            </a:solidFill>
            <a:ln w="57150" cmpd="sng">
              <a:solidFill>
                <a:srgbClr val="ADADA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93736" y="3459267"/>
              <a:ext cx="2550026" cy="580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500" b="1" dirty="0" smtClean="0">
                  <a:solidFill>
                    <a:srgbClr val="777777"/>
                  </a:solidFill>
                  <a:latin typeface="Calibri"/>
                </a:rPr>
                <a:t>PATENTS</a:t>
              </a:r>
              <a:endParaRPr lang="en-US" sz="1500" b="1" dirty="0">
                <a:solidFill>
                  <a:srgbClr val="777777"/>
                </a:solidFill>
                <a:latin typeface="Calibri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01070" y="2142218"/>
              <a:ext cx="2550026" cy="1586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5400" b="1" dirty="0" smtClean="0">
                  <a:solidFill>
                    <a:srgbClr val="800000"/>
                  </a:solidFill>
                  <a:latin typeface="Calibri"/>
                </a:rPr>
                <a:t>11</a:t>
              </a:r>
              <a:endParaRPr lang="en-US" sz="5400" b="1" dirty="0">
                <a:solidFill>
                  <a:srgbClr val="800000"/>
                </a:solidFill>
                <a:latin typeface="Calibri"/>
              </a:endParaRPr>
            </a:p>
          </p:txBody>
        </p:sp>
      </p:grpSp>
      <p:sp>
        <p:nvSpPr>
          <p:cNvPr id="44" name="Rounded Rectangle 43"/>
          <p:cNvSpPr/>
          <p:nvPr/>
        </p:nvSpPr>
        <p:spPr>
          <a:xfrm>
            <a:off x="1503543" y="1462651"/>
            <a:ext cx="1283230" cy="1708635"/>
          </a:xfrm>
          <a:prstGeom prst="roundRect">
            <a:avLst>
              <a:gd name="adj" fmla="val 9585"/>
            </a:avLst>
          </a:prstGeom>
          <a:solidFill>
            <a:schemeClr val="bg1"/>
          </a:solidFill>
          <a:ln w="57150" cmpd="sng">
            <a:solidFill>
              <a:srgbClr val="ADADA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413902" y="2136368"/>
            <a:ext cx="1492754" cy="24160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350" b="1" dirty="0" smtClean="0">
                <a:solidFill>
                  <a:srgbClr val="777777"/>
                </a:solidFill>
                <a:latin typeface="Calibri"/>
              </a:rPr>
              <a:t>YEARS TO INDEX</a:t>
            </a:r>
            <a:endParaRPr lang="en-US" sz="1350" b="1" dirty="0">
              <a:solidFill>
                <a:srgbClr val="777777"/>
              </a:solidFill>
              <a:latin typeface="Calibri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384858" y="1504295"/>
            <a:ext cx="1582348" cy="73404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1" dirty="0" smtClean="0">
                <a:solidFill>
                  <a:srgbClr val="800000"/>
                </a:solidFill>
                <a:latin typeface="Calibri"/>
              </a:rPr>
              <a:t>7</a:t>
            </a:r>
            <a:endParaRPr lang="en-US" sz="5400" b="1" dirty="0">
              <a:solidFill>
                <a:srgbClr val="800000"/>
              </a:solidFill>
              <a:latin typeface="Calibri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2897554" y="1463994"/>
            <a:ext cx="1283230" cy="1708634"/>
            <a:chOff x="6145201" y="2207628"/>
            <a:chExt cx="2689726" cy="3581400"/>
          </a:xfrm>
        </p:grpSpPr>
        <p:sp>
          <p:nvSpPr>
            <p:cNvPr id="48" name="Rounded Rectangle 47"/>
            <p:cNvSpPr/>
            <p:nvPr/>
          </p:nvSpPr>
          <p:spPr>
            <a:xfrm>
              <a:off x="6145201" y="2207628"/>
              <a:ext cx="2689726" cy="3581400"/>
            </a:xfrm>
            <a:prstGeom prst="roundRect">
              <a:avLst>
                <a:gd name="adj" fmla="val 9585"/>
              </a:avLst>
            </a:prstGeom>
            <a:solidFill>
              <a:schemeClr val="bg1"/>
            </a:solidFill>
            <a:ln w="57150" cmpd="sng">
              <a:solidFill>
                <a:srgbClr val="ADADA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227974" y="3577498"/>
              <a:ext cx="2550026" cy="5902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500" b="1" dirty="0" smtClean="0">
                  <a:solidFill>
                    <a:srgbClr val="777777"/>
                  </a:solidFill>
                  <a:latin typeface="Calibri"/>
                </a:rPr>
                <a:t>PETABYTES</a:t>
              </a:r>
              <a:endParaRPr lang="en-US" sz="1500" b="1" dirty="0">
                <a:solidFill>
                  <a:srgbClr val="777777"/>
                </a:solidFill>
                <a:latin typeface="Calibri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209914" y="2328187"/>
              <a:ext cx="2550026" cy="1586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5400" b="1" dirty="0" smtClean="0">
                  <a:solidFill>
                    <a:srgbClr val="800000"/>
                  </a:solidFill>
                  <a:latin typeface="Calibri"/>
                </a:rPr>
                <a:t>5</a:t>
              </a:r>
              <a:endParaRPr lang="en-US" sz="5400" b="1" dirty="0">
                <a:solidFill>
                  <a:srgbClr val="800000"/>
                </a:solidFill>
                <a:latin typeface="Calibri"/>
              </a:endParaRPr>
            </a:p>
          </p:txBody>
        </p:sp>
      </p:grpSp>
      <p:pic>
        <p:nvPicPr>
          <p:cNvPr id="51" name="Picture 5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0618" y="2437682"/>
            <a:ext cx="596953" cy="64227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013" y="2424388"/>
            <a:ext cx="463834" cy="63215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1754" y="2424388"/>
            <a:ext cx="642632" cy="59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20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ounded Rectangle 76"/>
          <p:cNvSpPr/>
          <p:nvPr/>
        </p:nvSpPr>
        <p:spPr>
          <a:xfrm>
            <a:off x="1332758" y="1381560"/>
            <a:ext cx="3535320" cy="1540642"/>
          </a:xfrm>
          <a:prstGeom prst="roundRect">
            <a:avLst>
              <a:gd name="adj" fmla="val 9585"/>
            </a:avLst>
          </a:prstGeom>
          <a:solidFill>
            <a:schemeClr val="bg1"/>
          </a:solidFill>
          <a:ln w="57150" cmpd="sng">
            <a:solidFill>
              <a:srgbClr val="ADADA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2709979" y="1575247"/>
            <a:ext cx="2819036" cy="1188787"/>
          </a:xfrm>
          <a:prstGeom prst="rect">
            <a:avLst/>
          </a:prstGeom>
        </p:spPr>
        <p:txBody>
          <a:bodyPr wrap="square" lIns="68579" tIns="0" rIns="68579" bIns="0">
            <a:spAutoFit/>
          </a:bodyPr>
          <a:lstStyle/>
          <a:p>
            <a:r>
              <a:rPr lang="en-US" sz="3000" b="1" dirty="0" smtClean="0">
                <a:solidFill>
                  <a:srgbClr val="990000"/>
                </a:solidFill>
                <a:latin typeface="Calibri"/>
              </a:rPr>
              <a:t>114,714</a:t>
            </a:r>
            <a:endParaRPr lang="en-US" sz="3000" b="1" dirty="0">
              <a:solidFill>
                <a:srgbClr val="990000"/>
              </a:solidFill>
              <a:latin typeface="Calibri"/>
            </a:endParaRPr>
          </a:p>
          <a:p>
            <a:r>
              <a:rPr lang="en-US" sz="1200" dirty="0">
                <a:solidFill>
                  <a:srgbClr val="777777"/>
                </a:solidFill>
                <a:latin typeface="Calibri"/>
              </a:rPr>
              <a:t>Total Hours of Video Testimony</a:t>
            </a:r>
          </a:p>
          <a:p>
            <a:endParaRPr lang="en-US" sz="800" b="1" dirty="0">
              <a:solidFill>
                <a:srgbClr val="777777"/>
              </a:solidFill>
              <a:latin typeface="Calibri"/>
            </a:endParaRPr>
          </a:p>
          <a:p>
            <a:r>
              <a:rPr lang="en-US" sz="1200" dirty="0">
                <a:solidFill>
                  <a:srgbClr val="777777"/>
                </a:solidFill>
                <a:latin typeface="Calibri"/>
              </a:rPr>
              <a:t>Average Length of Testimony</a:t>
            </a:r>
          </a:p>
          <a:p>
            <a:pPr>
              <a:lnSpc>
                <a:spcPct val="80000"/>
              </a:lnSpc>
            </a:pPr>
            <a:r>
              <a:rPr lang="en-US" b="1" dirty="0">
                <a:solidFill>
                  <a:srgbClr val="990000"/>
                </a:solidFill>
                <a:latin typeface="Calibri"/>
              </a:rPr>
              <a:t>2 Hours, 8 Minutes</a:t>
            </a:r>
          </a:p>
        </p:txBody>
      </p:sp>
      <p:grpSp>
        <p:nvGrpSpPr>
          <p:cNvPr id="79" name="Group 78"/>
          <p:cNvGrpSpPr/>
          <p:nvPr/>
        </p:nvGrpSpPr>
        <p:grpSpPr>
          <a:xfrm>
            <a:off x="1469186" y="1476927"/>
            <a:ext cx="1097145" cy="1321733"/>
            <a:chOff x="3517900" y="2058989"/>
            <a:chExt cx="2970213" cy="3578224"/>
          </a:xfrm>
          <a:solidFill>
            <a:srgbClr val="990000"/>
          </a:solidFill>
        </p:grpSpPr>
        <p:sp>
          <p:nvSpPr>
            <p:cNvPr id="94" name="Freeform 1"/>
            <p:cNvSpPr>
              <a:spLocks noChangeArrowheads="1"/>
            </p:cNvSpPr>
            <p:nvPr/>
          </p:nvSpPr>
          <p:spPr bwMode="auto">
            <a:xfrm>
              <a:off x="3517900" y="2667000"/>
              <a:ext cx="2970213" cy="2970213"/>
            </a:xfrm>
            <a:custGeom>
              <a:avLst/>
              <a:gdLst>
                <a:gd name="T0" fmla="*/ 4125 w 8250"/>
                <a:gd name="T1" fmla="*/ 0 h 8250"/>
                <a:gd name="T2" fmla="*/ 4125 w 8250"/>
                <a:gd name="T3" fmla="*/ 0 h 8250"/>
                <a:gd name="T4" fmla="*/ 0 w 8250"/>
                <a:gd name="T5" fmla="*/ 4124 h 8250"/>
                <a:gd name="T6" fmla="*/ 4125 w 8250"/>
                <a:gd name="T7" fmla="*/ 8249 h 8250"/>
                <a:gd name="T8" fmla="*/ 8249 w 8250"/>
                <a:gd name="T9" fmla="*/ 4124 h 8250"/>
                <a:gd name="T10" fmla="*/ 4125 w 8250"/>
                <a:gd name="T11" fmla="*/ 0 h 8250"/>
                <a:gd name="T12" fmla="*/ 4125 w 8250"/>
                <a:gd name="T13" fmla="*/ 7218 h 8250"/>
                <a:gd name="T14" fmla="*/ 4125 w 8250"/>
                <a:gd name="T15" fmla="*/ 7218 h 8250"/>
                <a:gd name="T16" fmla="*/ 1031 w 8250"/>
                <a:gd name="T17" fmla="*/ 4124 h 8250"/>
                <a:gd name="T18" fmla="*/ 4125 w 8250"/>
                <a:gd name="T19" fmla="*/ 1031 h 8250"/>
                <a:gd name="T20" fmla="*/ 4125 w 8250"/>
                <a:gd name="T21" fmla="*/ 1031 h 8250"/>
                <a:gd name="T22" fmla="*/ 6312 w 8250"/>
                <a:gd name="T23" fmla="*/ 1938 h 8250"/>
                <a:gd name="T24" fmla="*/ 7218 w 8250"/>
                <a:gd name="T25" fmla="*/ 4124 h 8250"/>
                <a:gd name="T26" fmla="*/ 4125 w 8250"/>
                <a:gd name="T27" fmla="*/ 7218 h 8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250" h="8250">
                  <a:moveTo>
                    <a:pt x="4125" y="0"/>
                  </a:moveTo>
                  <a:lnTo>
                    <a:pt x="4125" y="0"/>
                  </a:lnTo>
                  <a:cubicBezTo>
                    <a:pt x="1844" y="0"/>
                    <a:pt x="0" y="1844"/>
                    <a:pt x="0" y="4124"/>
                  </a:cubicBezTo>
                  <a:cubicBezTo>
                    <a:pt x="0" y="6405"/>
                    <a:pt x="1844" y="8249"/>
                    <a:pt x="4125" y="8249"/>
                  </a:cubicBezTo>
                  <a:cubicBezTo>
                    <a:pt x="6405" y="8249"/>
                    <a:pt x="8249" y="6405"/>
                    <a:pt x="8249" y="4124"/>
                  </a:cubicBezTo>
                  <a:cubicBezTo>
                    <a:pt x="8249" y="1844"/>
                    <a:pt x="6405" y="0"/>
                    <a:pt x="4125" y="0"/>
                  </a:cubicBezTo>
                  <a:close/>
                  <a:moveTo>
                    <a:pt x="4125" y="7218"/>
                  </a:moveTo>
                  <a:lnTo>
                    <a:pt x="4125" y="7218"/>
                  </a:lnTo>
                  <a:cubicBezTo>
                    <a:pt x="2438" y="7218"/>
                    <a:pt x="1031" y="5843"/>
                    <a:pt x="1031" y="4124"/>
                  </a:cubicBezTo>
                  <a:cubicBezTo>
                    <a:pt x="1031" y="2406"/>
                    <a:pt x="2438" y="1031"/>
                    <a:pt x="4125" y="1031"/>
                  </a:cubicBezTo>
                  <a:lnTo>
                    <a:pt x="4125" y="1031"/>
                  </a:lnTo>
                  <a:cubicBezTo>
                    <a:pt x="4968" y="1031"/>
                    <a:pt x="5718" y="1344"/>
                    <a:pt x="6312" y="1938"/>
                  </a:cubicBezTo>
                  <a:cubicBezTo>
                    <a:pt x="6905" y="2531"/>
                    <a:pt x="7218" y="3280"/>
                    <a:pt x="7218" y="4124"/>
                  </a:cubicBezTo>
                  <a:cubicBezTo>
                    <a:pt x="7218" y="5843"/>
                    <a:pt x="5843" y="7218"/>
                    <a:pt x="4125" y="7218"/>
                  </a:cubicBez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5" name="Freeform 2"/>
            <p:cNvSpPr>
              <a:spLocks noChangeArrowheads="1"/>
            </p:cNvSpPr>
            <p:nvPr/>
          </p:nvSpPr>
          <p:spPr bwMode="auto">
            <a:xfrm>
              <a:off x="4743450" y="3184525"/>
              <a:ext cx="517525" cy="1225550"/>
            </a:xfrm>
            <a:custGeom>
              <a:avLst/>
              <a:gdLst>
                <a:gd name="T0" fmla="*/ 1437 w 1438"/>
                <a:gd name="T1" fmla="*/ 2686 h 3406"/>
                <a:gd name="T2" fmla="*/ 1437 w 1438"/>
                <a:gd name="T3" fmla="*/ 2686 h 3406"/>
                <a:gd name="T4" fmla="*/ 719 w 1438"/>
                <a:gd name="T5" fmla="*/ 3405 h 3406"/>
                <a:gd name="T6" fmla="*/ 0 w 1438"/>
                <a:gd name="T7" fmla="*/ 2686 h 3406"/>
                <a:gd name="T8" fmla="*/ 375 w 1438"/>
                <a:gd name="T9" fmla="*/ 2061 h 3406"/>
                <a:gd name="T10" fmla="*/ 594 w 1438"/>
                <a:gd name="T11" fmla="*/ 93 h 3406"/>
                <a:gd name="T12" fmla="*/ 719 w 1438"/>
                <a:gd name="T13" fmla="*/ 0 h 3406"/>
                <a:gd name="T14" fmla="*/ 844 w 1438"/>
                <a:gd name="T15" fmla="*/ 93 h 3406"/>
                <a:gd name="T16" fmla="*/ 1062 w 1438"/>
                <a:gd name="T17" fmla="*/ 2061 h 3406"/>
                <a:gd name="T18" fmla="*/ 1437 w 1438"/>
                <a:gd name="T19" fmla="*/ 2686 h 3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38" h="3406">
                  <a:moveTo>
                    <a:pt x="1437" y="2686"/>
                  </a:moveTo>
                  <a:lnTo>
                    <a:pt x="1437" y="2686"/>
                  </a:lnTo>
                  <a:cubicBezTo>
                    <a:pt x="1437" y="3092"/>
                    <a:pt x="1124" y="3405"/>
                    <a:pt x="719" y="3405"/>
                  </a:cubicBezTo>
                  <a:cubicBezTo>
                    <a:pt x="313" y="3405"/>
                    <a:pt x="0" y="3092"/>
                    <a:pt x="0" y="2686"/>
                  </a:cubicBezTo>
                  <a:cubicBezTo>
                    <a:pt x="0" y="2405"/>
                    <a:pt x="157" y="2155"/>
                    <a:pt x="375" y="2061"/>
                  </a:cubicBezTo>
                  <a:cubicBezTo>
                    <a:pt x="594" y="93"/>
                    <a:pt x="594" y="93"/>
                    <a:pt x="594" y="93"/>
                  </a:cubicBezTo>
                  <a:cubicBezTo>
                    <a:pt x="625" y="62"/>
                    <a:pt x="657" y="0"/>
                    <a:pt x="719" y="0"/>
                  </a:cubicBezTo>
                  <a:cubicBezTo>
                    <a:pt x="782" y="0"/>
                    <a:pt x="844" y="62"/>
                    <a:pt x="844" y="93"/>
                  </a:cubicBezTo>
                  <a:cubicBezTo>
                    <a:pt x="1062" y="2061"/>
                    <a:pt x="1062" y="2061"/>
                    <a:pt x="1062" y="2061"/>
                  </a:cubicBezTo>
                  <a:cubicBezTo>
                    <a:pt x="1281" y="2155"/>
                    <a:pt x="1437" y="2405"/>
                    <a:pt x="1437" y="2686"/>
                  </a:cubicBezTo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>
                    <a:lumMod val="75000"/>
                  </a:schemeClr>
                </a:solidFill>
                <a:latin typeface="Calibri"/>
              </a:endParaRPr>
            </a:p>
          </p:txBody>
        </p:sp>
        <p:sp>
          <p:nvSpPr>
            <p:cNvPr id="98" name="Freeform 3"/>
            <p:cNvSpPr>
              <a:spLocks noChangeArrowheads="1"/>
            </p:cNvSpPr>
            <p:nvPr/>
          </p:nvSpPr>
          <p:spPr bwMode="auto">
            <a:xfrm>
              <a:off x="4564064" y="2058989"/>
              <a:ext cx="889000" cy="517525"/>
            </a:xfrm>
            <a:custGeom>
              <a:avLst/>
              <a:gdLst>
                <a:gd name="T0" fmla="*/ 188 w 2469"/>
                <a:gd name="T1" fmla="*/ 1438 h 1439"/>
                <a:gd name="T2" fmla="*/ 188 w 2469"/>
                <a:gd name="T3" fmla="*/ 1438 h 1439"/>
                <a:gd name="T4" fmla="*/ 2249 w 2469"/>
                <a:gd name="T5" fmla="*/ 1438 h 1439"/>
                <a:gd name="T6" fmla="*/ 2468 w 2469"/>
                <a:gd name="T7" fmla="*/ 1251 h 1439"/>
                <a:gd name="T8" fmla="*/ 2468 w 2469"/>
                <a:gd name="T9" fmla="*/ 219 h 1439"/>
                <a:gd name="T10" fmla="*/ 2249 w 2469"/>
                <a:gd name="T11" fmla="*/ 0 h 1439"/>
                <a:gd name="T12" fmla="*/ 188 w 2469"/>
                <a:gd name="T13" fmla="*/ 0 h 1439"/>
                <a:gd name="T14" fmla="*/ 0 w 2469"/>
                <a:gd name="T15" fmla="*/ 219 h 1439"/>
                <a:gd name="T16" fmla="*/ 0 w 2469"/>
                <a:gd name="T17" fmla="*/ 1251 h 1439"/>
                <a:gd name="T18" fmla="*/ 188 w 2469"/>
                <a:gd name="T19" fmla="*/ 1438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69" h="1439">
                  <a:moveTo>
                    <a:pt x="188" y="1438"/>
                  </a:moveTo>
                  <a:lnTo>
                    <a:pt x="188" y="1438"/>
                  </a:lnTo>
                  <a:cubicBezTo>
                    <a:pt x="2249" y="1438"/>
                    <a:pt x="2249" y="1438"/>
                    <a:pt x="2249" y="1438"/>
                  </a:cubicBezTo>
                  <a:cubicBezTo>
                    <a:pt x="2374" y="1438"/>
                    <a:pt x="2468" y="1344"/>
                    <a:pt x="2468" y="1251"/>
                  </a:cubicBezTo>
                  <a:cubicBezTo>
                    <a:pt x="2468" y="219"/>
                    <a:pt x="2468" y="219"/>
                    <a:pt x="2468" y="219"/>
                  </a:cubicBezTo>
                  <a:cubicBezTo>
                    <a:pt x="2468" y="94"/>
                    <a:pt x="2374" y="0"/>
                    <a:pt x="2249" y="0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94" y="0"/>
                    <a:pt x="0" y="94"/>
                    <a:pt x="0" y="219"/>
                  </a:cubicBezTo>
                  <a:cubicBezTo>
                    <a:pt x="0" y="1251"/>
                    <a:pt x="0" y="1251"/>
                    <a:pt x="0" y="1251"/>
                  </a:cubicBezTo>
                  <a:cubicBezTo>
                    <a:pt x="0" y="1344"/>
                    <a:pt x="94" y="1438"/>
                    <a:pt x="188" y="1438"/>
                  </a:cubicBezTo>
                </a:path>
              </a:pathLst>
            </a:custGeom>
            <a:solidFill>
              <a:srgbClr val="77777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9" name="Freeform 4"/>
            <p:cNvSpPr>
              <a:spLocks noChangeArrowheads="1"/>
            </p:cNvSpPr>
            <p:nvPr/>
          </p:nvSpPr>
          <p:spPr bwMode="auto">
            <a:xfrm>
              <a:off x="6015039" y="2667000"/>
              <a:ext cx="473074" cy="473075"/>
            </a:xfrm>
            <a:custGeom>
              <a:avLst/>
              <a:gdLst>
                <a:gd name="T0" fmla="*/ 1250 w 1313"/>
                <a:gd name="T1" fmla="*/ 500 h 1314"/>
                <a:gd name="T2" fmla="*/ 1250 w 1313"/>
                <a:gd name="T3" fmla="*/ 500 h 1314"/>
                <a:gd name="T4" fmla="*/ 812 w 1313"/>
                <a:gd name="T5" fmla="*/ 63 h 1314"/>
                <a:gd name="T6" fmla="*/ 500 w 1313"/>
                <a:gd name="T7" fmla="*/ 63 h 1314"/>
                <a:gd name="T8" fmla="*/ 62 w 1313"/>
                <a:gd name="T9" fmla="*/ 500 h 1314"/>
                <a:gd name="T10" fmla="*/ 62 w 1313"/>
                <a:gd name="T11" fmla="*/ 813 h 1314"/>
                <a:gd name="T12" fmla="*/ 500 w 1313"/>
                <a:gd name="T13" fmla="*/ 1250 h 1314"/>
                <a:gd name="T14" fmla="*/ 812 w 1313"/>
                <a:gd name="T15" fmla="*/ 1250 h 1314"/>
                <a:gd name="T16" fmla="*/ 1250 w 1313"/>
                <a:gd name="T17" fmla="*/ 813 h 1314"/>
                <a:gd name="T18" fmla="*/ 1250 w 1313"/>
                <a:gd name="T19" fmla="*/ 50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13" h="1314">
                  <a:moveTo>
                    <a:pt x="1250" y="500"/>
                  </a:moveTo>
                  <a:lnTo>
                    <a:pt x="1250" y="500"/>
                  </a:lnTo>
                  <a:cubicBezTo>
                    <a:pt x="812" y="63"/>
                    <a:pt x="812" y="63"/>
                    <a:pt x="812" y="63"/>
                  </a:cubicBezTo>
                  <a:cubicBezTo>
                    <a:pt x="718" y="0"/>
                    <a:pt x="593" y="0"/>
                    <a:pt x="500" y="63"/>
                  </a:cubicBezTo>
                  <a:cubicBezTo>
                    <a:pt x="62" y="500"/>
                    <a:pt x="62" y="500"/>
                    <a:pt x="62" y="500"/>
                  </a:cubicBezTo>
                  <a:cubicBezTo>
                    <a:pt x="0" y="594"/>
                    <a:pt x="0" y="719"/>
                    <a:pt x="62" y="813"/>
                  </a:cubicBezTo>
                  <a:cubicBezTo>
                    <a:pt x="500" y="1250"/>
                    <a:pt x="500" y="1250"/>
                    <a:pt x="500" y="1250"/>
                  </a:cubicBezTo>
                  <a:cubicBezTo>
                    <a:pt x="593" y="1313"/>
                    <a:pt x="718" y="1313"/>
                    <a:pt x="812" y="1250"/>
                  </a:cubicBezTo>
                  <a:cubicBezTo>
                    <a:pt x="1250" y="813"/>
                    <a:pt x="1250" y="813"/>
                    <a:pt x="1250" y="813"/>
                  </a:cubicBezTo>
                  <a:cubicBezTo>
                    <a:pt x="1312" y="719"/>
                    <a:pt x="1312" y="594"/>
                    <a:pt x="1250" y="500"/>
                  </a:cubicBezTo>
                </a:path>
              </a:pathLst>
            </a:custGeom>
            <a:solidFill>
              <a:srgbClr val="77777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1229881" y="3039336"/>
            <a:ext cx="3638197" cy="1540642"/>
            <a:chOff x="199184" y="4052445"/>
            <a:chExt cx="4850934" cy="2054189"/>
          </a:xfrm>
        </p:grpSpPr>
        <p:sp>
          <p:nvSpPr>
            <p:cNvPr id="101" name="Rounded Rectangle 100"/>
            <p:cNvSpPr/>
            <p:nvPr/>
          </p:nvSpPr>
          <p:spPr>
            <a:xfrm>
              <a:off x="336358" y="4052445"/>
              <a:ext cx="4713760" cy="2054189"/>
            </a:xfrm>
            <a:prstGeom prst="roundRect">
              <a:avLst>
                <a:gd name="adj" fmla="val 9585"/>
              </a:avLst>
            </a:prstGeom>
            <a:solidFill>
              <a:schemeClr val="bg1"/>
            </a:solidFill>
            <a:ln w="57150" cmpd="sng">
              <a:solidFill>
                <a:srgbClr val="ADADA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02" name="Group 101"/>
            <p:cNvGrpSpPr/>
            <p:nvPr/>
          </p:nvGrpSpPr>
          <p:grpSpPr>
            <a:xfrm flipH="1">
              <a:off x="3400775" y="4327847"/>
              <a:ext cx="1497003" cy="1499802"/>
              <a:chOff x="4160838" y="-23813"/>
              <a:chExt cx="849313" cy="850901"/>
            </a:xfrm>
            <a:solidFill>
              <a:srgbClr val="990000"/>
            </a:solidFill>
          </p:grpSpPr>
          <p:sp>
            <p:nvSpPr>
              <p:cNvPr id="110" name="Freeform 59"/>
              <p:cNvSpPr>
                <a:spLocks noEditPoints="1"/>
              </p:cNvSpPr>
              <p:nvPr/>
            </p:nvSpPr>
            <p:spPr bwMode="auto">
              <a:xfrm>
                <a:off x="4424363" y="-23813"/>
                <a:ext cx="585788" cy="581025"/>
              </a:xfrm>
              <a:custGeom>
                <a:avLst/>
                <a:gdLst>
                  <a:gd name="T0" fmla="*/ 140 w 170"/>
                  <a:gd name="T1" fmla="*/ 30 h 170"/>
                  <a:gd name="T2" fmla="*/ 30 w 170"/>
                  <a:gd name="T3" fmla="*/ 30 h 170"/>
                  <a:gd name="T4" fmla="*/ 25 w 170"/>
                  <a:gd name="T5" fmla="*/ 134 h 170"/>
                  <a:gd name="T6" fmla="*/ 25 w 170"/>
                  <a:gd name="T7" fmla="*/ 135 h 170"/>
                  <a:gd name="T8" fmla="*/ 37 w 170"/>
                  <a:gd name="T9" fmla="*/ 146 h 170"/>
                  <a:gd name="T10" fmla="*/ 140 w 170"/>
                  <a:gd name="T11" fmla="*/ 140 h 170"/>
                  <a:gd name="T12" fmla="*/ 140 w 170"/>
                  <a:gd name="T13" fmla="*/ 30 h 170"/>
                  <a:gd name="T14" fmla="*/ 126 w 170"/>
                  <a:gd name="T15" fmla="*/ 126 h 170"/>
                  <a:gd name="T16" fmla="*/ 44 w 170"/>
                  <a:gd name="T17" fmla="*/ 126 h 170"/>
                  <a:gd name="T18" fmla="*/ 44 w 170"/>
                  <a:gd name="T19" fmla="*/ 44 h 170"/>
                  <a:gd name="T20" fmla="*/ 126 w 170"/>
                  <a:gd name="T21" fmla="*/ 44 h 170"/>
                  <a:gd name="T22" fmla="*/ 126 w 170"/>
                  <a:gd name="T23" fmla="*/ 126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" h="170">
                    <a:moveTo>
                      <a:pt x="140" y="30"/>
                    </a:moveTo>
                    <a:cubicBezTo>
                      <a:pt x="110" y="0"/>
                      <a:pt x="61" y="0"/>
                      <a:pt x="30" y="30"/>
                    </a:cubicBezTo>
                    <a:cubicBezTo>
                      <a:pt x="1" y="58"/>
                      <a:pt x="0" y="104"/>
                      <a:pt x="25" y="134"/>
                    </a:cubicBezTo>
                    <a:cubicBezTo>
                      <a:pt x="25" y="135"/>
                      <a:pt x="25" y="135"/>
                      <a:pt x="25" y="135"/>
                    </a:cubicBezTo>
                    <a:cubicBezTo>
                      <a:pt x="30" y="141"/>
                      <a:pt x="32" y="143"/>
                      <a:pt x="37" y="146"/>
                    </a:cubicBezTo>
                    <a:cubicBezTo>
                      <a:pt x="67" y="170"/>
                      <a:pt x="112" y="168"/>
                      <a:pt x="140" y="140"/>
                    </a:cubicBezTo>
                    <a:cubicBezTo>
                      <a:pt x="170" y="110"/>
                      <a:pt x="170" y="61"/>
                      <a:pt x="140" y="30"/>
                    </a:cubicBezTo>
                    <a:close/>
                    <a:moveTo>
                      <a:pt x="126" y="126"/>
                    </a:moveTo>
                    <a:cubicBezTo>
                      <a:pt x="103" y="149"/>
                      <a:pt x="66" y="149"/>
                      <a:pt x="44" y="126"/>
                    </a:cubicBezTo>
                    <a:cubicBezTo>
                      <a:pt x="21" y="103"/>
                      <a:pt x="21" y="66"/>
                      <a:pt x="44" y="44"/>
                    </a:cubicBezTo>
                    <a:cubicBezTo>
                      <a:pt x="67" y="21"/>
                      <a:pt x="104" y="21"/>
                      <a:pt x="126" y="44"/>
                    </a:cubicBezTo>
                    <a:cubicBezTo>
                      <a:pt x="149" y="67"/>
                      <a:pt x="149" y="104"/>
                      <a:pt x="126" y="126"/>
                    </a:cubicBez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1" name="Freeform 60"/>
              <p:cNvSpPr>
                <a:spLocks/>
              </p:cNvSpPr>
              <p:nvPr/>
            </p:nvSpPr>
            <p:spPr bwMode="auto">
              <a:xfrm>
                <a:off x="4160838" y="465138"/>
                <a:ext cx="358775" cy="361950"/>
              </a:xfrm>
              <a:custGeom>
                <a:avLst/>
                <a:gdLst>
                  <a:gd name="T0" fmla="*/ 0 w 226"/>
                  <a:gd name="T1" fmla="*/ 183 h 228"/>
                  <a:gd name="T2" fmla="*/ 44 w 226"/>
                  <a:gd name="T3" fmla="*/ 228 h 228"/>
                  <a:gd name="T4" fmla="*/ 226 w 226"/>
                  <a:gd name="T5" fmla="*/ 30 h 228"/>
                  <a:gd name="T6" fmla="*/ 196 w 226"/>
                  <a:gd name="T7" fmla="*/ 0 h 228"/>
                  <a:gd name="T8" fmla="*/ 0 w 226"/>
                  <a:gd name="T9" fmla="*/ 183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6" h="228">
                    <a:moveTo>
                      <a:pt x="0" y="183"/>
                    </a:moveTo>
                    <a:lnTo>
                      <a:pt x="44" y="228"/>
                    </a:lnTo>
                    <a:lnTo>
                      <a:pt x="226" y="30"/>
                    </a:lnTo>
                    <a:lnTo>
                      <a:pt x="196" y="0"/>
                    </a:lnTo>
                    <a:lnTo>
                      <a:pt x="0" y="183"/>
                    </a:lnTo>
                    <a:close/>
                  </a:path>
                </a:pathLst>
              </a:custGeom>
              <a:solidFill>
                <a:srgbClr val="777777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2" name="Freeform 61"/>
              <p:cNvSpPr>
                <a:spLocks/>
              </p:cNvSpPr>
              <p:nvPr/>
            </p:nvSpPr>
            <p:spPr bwMode="auto">
              <a:xfrm>
                <a:off x="4730751" y="163513"/>
                <a:ext cx="223838" cy="266700"/>
              </a:xfrm>
              <a:custGeom>
                <a:avLst/>
                <a:gdLst>
                  <a:gd name="T0" fmla="*/ 34 w 65"/>
                  <a:gd name="T1" fmla="*/ 0 h 78"/>
                  <a:gd name="T2" fmla="*/ 0 w 65"/>
                  <a:gd name="T3" fmla="*/ 74 h 78"/>
                  <a:gd name="T4" fmla="*/ 12 w 65"/>
                  <a:gd name="T5" fmla="*/ 78 h 78"/>
                  <a:gd name="T6" fmla="*/ 34 w 65"/>
                  <a:gd name="T7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5" h="78">
                    <a:moveTo>
                      <a:pt x="34" y="0"/>
                    </a:moveTo>
                    <a:cubicBezTo>
                      <a:pt x="45" y="57"/>
                      <a:pt x="0" y="74"/>
                      <a:pt x="0" y="74"/>
                    </a:cubicBezTo>
                    <a:cubicBezTo>
                      <a:pt x="12" y="78"/>
                      <a:pt x="12" y="78"/>
                      <a:pt x="12" y="78"/>
                    </a:cubicBezTo>
                    <a:cubicBezTo>
                      <a:pt x="65" y="45"/>
                      <a:pt x="34" y="0"/>
                      <a:pt x="3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03" name="Group 102"/>
            <p:cNvGrpSpPr/>
            <p:nvPr/>
          </p:nvGrpSpPr>
          <p:grpSpPr>
            <a:xfrm>
              <a:off x="199184" y="4103350"/>
              <a:ext cx="3699657" cy="1896476"/>
              <a:chOff x="62130" y="4076774"/>
              <a:chExt cx="3699657" cy="1896476"/>
            </a:xfrm>
          </p:grpSpPr>
          <p:sp>
            <p:nvSpPr>
              <p:cNvPr id="104" name="Rectangle 103"/>
              <p:cNvSpPr/>
              <p:nvPr/>
            </p:nvSpPr>
            <p:spPr>
              <a:xfrm>
                <a:off x="129596" y="4076774"/>
                <a:ext cx="1913480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3000" b="1" dirty="0" smtClean="0">
                    <a:solidFill>
                      <a:srgbClr val="990000"/>
                    </a:solidFill>
                    <a:latin typeface="Calibri"/>
                  </a:rPr>
                  <a:t>64,364</a:t>
                </a:r>
                <a:endParaRPr lang="en-US" sz="1200" dirty="0">
                  <a:solidFill>
                    <a:srgbClr val="777777"/>
                  </a:solidFill>
                  <a:latin typeface="Calibri"/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62130" y="4655681"/>
                <a:ext cx="2176791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3000" b="1" dirty="0" smtClean="0">
                    <a:solidFill>
                      <a:srgbClr val="990000"/>
                    </a:solidFill>
                    <a:latin typeface="Calibri"/>
                  </a:rPr>
                  <a:t>712,265</a:t>
                </a:r>
                <a:endParaRPr lang="en-US" sz="1200" dirty="0">
                  <a:solidFill>
                    <a:srgbClr val="777777"/>
                  </a:solidFill>
                  <a:latin typeface="Calibri"/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129596" y="5234586"/>
                <a:ext cx="1913480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000" b="1" dirty="0">
                    <a:solidFill>
                      <a:srgbClr val="990000"/>
                    </a:solidFill>
                    <a:latin typeface="Calibri"/>
                  </a:rPr>
                  <a:t>1.8M</a:t>
                </a:r>
                <a:endParaRPr lang="en-US" sz="1200" dirty="0">
                  <a:solidFill>
                    <a:srgbClr val="777777"/>
                  </a:solidFill>
                  <a:latin typeface="Calibri"/>
                </a:endParaRPr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2035594" y="5298185"/>
                <a:ext cx="1726193" cy="6155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solidFill>
                      <a:srgbClr val="777777"/>
                    </a:solidFill>
                    <a:latin typeface="Calibri"/>
                  </a:rPr>
                  <a:t>Names </a:t>
                </a:r>
                <a:br>
                  <a:rPr lang="en-US" sz="1200" dirty="0">
                    <a:solidFill>
                      <a:srgbClr val="777777"/>
                    </a:solidFill>
                    <a:latin typeface="Calibri"/>
                  </a:rPr>
                </a:br>
                <a:r>
                  <a:rPr lang="en-US" sz="1200" dirty="0">
                    <a:solidFill>
                      <a:srgbClr val="777777"/>
                    </a:solidFill>
                    <a:latin typeface="Calibri"/>
                  </a:rPr>
                  <a:t>(including aliases)</a:t>
                </a:r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2043076" y="4835029"/>
                <a:ext cx="84467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solidFill>
                      <a:srgbClr val="777777"/>
                    </a:solidFill>
                    <a:latin typeface="Calibri"/>
                  </a:rPr>
                  <a:t>Images</a:t>
                </a:r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2043076" y="4307461"/>
                <a:ext cx="106695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solidFill>
                      <a:srgbClr val="777777"/>
                    </a:solidFill>
                    <a:latin typeface="Calibri"/>
                  </a:rPr>
                  <a:t>Keywords</a:t>
                </a:r>
              </a:p>
            </p:txBody>
          </p:sp>
        </p:grpSp>
      </p:grpSp>
      <p:grpSp>
        <p:nvGrpSpPr>
          <p:cNvPr id="113" name="Group 112"/>
          <p:cNvGrpSpPr/>
          <p:nvPr/>
        </p:nvGrpSpPr>
        <p:grpSpPr>
          <a:xfrm>
            <a:off x="5216733" y="1418364"/>
            <a:ext cx="2456737" cy="2969448"/>
            <a:chOff x="5514990" y="1891152"/>
            <a:chExt cx="3275649" cy="3959262"/>
          </a:xfrm>
        </p:grpSpPr>
        <p:sp>
          <p:nvSpPr>
            <p:cNvPr id="114" name="Freeform 37"/>
            <p:cNvSpPr>
              <a:spLocks noEditPoints="1"/>
            </p:cNvSpPr>
            <p:nvPr/>
          </p:nvSpPr>
          <p:spPr bwMode="auto">
            <a:xfrm>
              <a:off x="5981426" y="1891152"/>
              <a:ext cx="1913596" cy="1900331"/>
            </a:xfrm>
            <a:custGeom>
              <a:avLst/>
              <a:gdLst>
                <a:gd name="T0" fmla="*/ 0 w 120"/>
                <a:gd name="T1" fmla="*/ 60 h 120"/>
                <a:gd name="T2" fmla="*/ 120 w 120"/>
                <a:gd name="T3" fmla="*/ 60 h 120"/>
                <a:gd name="T4" fmla="*/ 83 w 120"/>
                <a:gd name="T5" fmla="*/ 24 h 120"/>
                <a:gd name="T6" fmla="*/ 86 w 120"/>
                <a:gd name="T7" fmla="*/ 14 h 120"/>
                <a:gd name="T8" fmla="*/ 86 w 120"/>
                <a:gd name="T9" fmla="*/ 28 h 120"/>
                <a:gd name="T10" fmla="*/ 47 w 120"/>
                <a:gd name="T11" fmla="*/ 77 h 120"/>
                <a:gd name="T12" fmla="*/ 41 w 120"/>
                <a:gd name="T13" fmla="*/ 88 h 120"/>
                <a:gd name="T14" fmla="*/ 38 w 120"/>
                <a:gd name="T15" fmla="*/ 95 h 120"/>
                <a:gd name="T16" fmla="*/ 37 w 120"/>
                <a:gd name="T17" fmla="*/ 110 h 120"/>
                <a:gd name="T18" fmla="*/ 31 w 120"/>
                <a:gd name="T19" fmla="*/ 99 h 120"/>
                <a:gd name="T20" fmla="*/ 26 w 120"/>
                <a:gd name="T21" fmla="*/ 89 h 120"/>
                <a:gd name="T22" fmla="*/ 17 w 120"/>
                <a:gd name="T23" fmla="*/ 82 h 120"/>
                <a:gd name="T24" fmla="*/ 16 w 120"/>
                <a:gd name="T25" fmla="*/ 68 h 120"/>
                <a:gd name="T26" fmla="*/ 15 w 120"/>
                <a:gd name="T27" fmla="*/ 60 h 120"/>
                <a:gd name="T28" fmla="*/ 10 w 120"/>
                <a:gd name="T29" fmla="*/ 54 h 120"/>
                <a:gd name="T30" fmla="*/ 10 w 120"/>
                <a:gd name="T31" fmla="*/ 45 h 120"/>
                <a:gd name="T32" fmla="*/ 38 w 120"/>
                <a:gd name="T33" fmla="*/ 20 h 120"/>
                <a:gd name="T34" fmla="*/ 31 w 120"/>
                <a:gd name="T35" fmla="*/ 20 h 120"/>
                <a:gd name="T36" fmla="*/ 28 w 120"/>
                <a:gd name="T37" fmla="*/ 26 h 120"/>
                <a:gd name="T38" fmla="*/ 32 w 120"/>
                <a:gd name="T39" fmla="*/ 28 h 120"/>
                <a:gd name="T40" fmla="*/ 31 w 120"/>
                <a:gd name="T41" fmla="*/ 24 h 120"/>
                <a:gd name="T42" fmla="*/ 47 w 120"/>
                <a:gd name="T43" fmla="*/ 30 h 120"/>
                <a:gd name="T44" fmla="*/ 41 w 120"/>
                <a:gd name="T45" fmla="*/ 34 h 120"/>
                <a:gd name="T46" fmla="*/ 37 w 120"/>
                <a:gd name="T47" fmla="*/ 36 h 120"/>
                <a:gd name="T48" fmla="*/ 38 w 120"/>
                <a:gd name="T49" fmla="*/ 43 h 120"/>
                <a:gd name="T50" fmla="*/ 33 w 120"/>
                <a:gd name="T51" fmla="*/ 49 h 120"/>
                <a:gd name="T52" fmla="*/ 29 w 120"/>
                <a:gd name="T53" fmla="*/ 51 h 120"/>
                <a:gd name="T54" fmla="*/ 21 w 120"/>
                <a:gd name="T55" fmla="*/ 49 h 120"/>
                <a:gd name="T56" fmla="*/ 15 w 120"/>
                <a:gd name="T57" fmla="*/ 54 h 120"/>
                <a:gd name="T58" fmla="*/ 16 w 120"/>
                <a:gd name="T59" fmla="*/ 58 h 120"/>
                <a:gd name="T60" fmla="*/ 27 w 120"/>
                <a:gd name="T61" fmla="*/ 62 h 120"/>
                <a:gd name="T62" fmla="*/ 41 w 120"/>
                <a:gd name="T63" fmla="*/ 66 h 120"/>
                <a:gd name="T64" fmla="*/ 47 w 120"/>
                <a:gd name="T65" fmla="*/ 77 h 120"/>
                <a:gd name="T66" fmla="*/ 55 w 120"/>
                <a:gd name="T67" fmla="*/ 21 h 120"/>
                <a:gd name="T68" fmla="*/ 44 w 120"/>
                <a:gd name="T69" fmla="*/ 15 h 120"/>
                <a:gd name="T70" fmla="*/ 63 w 120"/>
                <a:gd name="T71" fmla="*/ 10 h 120"/>
                <a:gd name="T72" fmla="*/ 107 w 120"/>
                <a:gd name="T73" fmla="*/ 62 h 120"/>
                <a:gd name="T74" fmla="*/ 92 w 120"/>
                <a:gd name="T75" fmla="*/ 102 h 120"/>
                <a:gd name="T76" fmla="*/ 91 w 120"/>
                <a:gd name="T77" fmla="*/ 92 h 120"/>
                <a:gd name="T78" fmla="*/ 84 w 120"/>
                <a:gd name="T79" fmla="*/ 81 h 120"/>
                <a:gd name="T80" fmla="*/ 66 w 120"/>
                <a:gd name="T81" fmla="*/ 67 h 120"/>
                <a:gd name="T82" fmla="*/ 97 w 120"/>
                <a:gd name="T83" fmla="*/ 56 h 120"/>
                <a:gd name="T84" fmla="*/ 105 w 120"/>
                <a:gd name="T85" fmla="*/ 49 h 120"/>
                <a:gd name="T86" fmla="*/ 93 w 120"/>
                <a:gd name="T87" fmla="*/ 39 h 120"/>
                <a:gd name="T88" fmla="*/ 91 w 120"/>
                <a:gd name="T89" fmla="*/ 52 h 120"/>
                <a:gd name="T90" fmla="*/ 79 w 120"/>
                <a:gd name="T91" fmla="*/ 49 h 120"/>
                <a:gd name="T92" fmla="*/ 73 w 120"/>
                <a:gd name="T93" fmla="*/ 44 h 120"/>
                <a:gd name="T94" fmla="*/ 76 w 120"/>
                <a:gd name="T95" fmla="*/ 35 h 120"/>
                <a:gd name="T96" fmla="*/ 90 w 120"/>
                <a:gd name="T97" fmla="*/ 36 h 120"/>
                <a:gd name="T98" fmla="*/ 100 w 120"/>
                <a:gd name="T99" fmla="*/ 36 h 120"/>
                <a:gd name="T100" fmla="*/ 105 w 120"/>
                <a:gd name="T101" fmla="*/ 32 h 120"/>
                <a:gd name="T102" fmla="*/ 110 w 120"/>
                <a:gd name="T103" fmla="*/ 57 h 120"/>
                <a:gd name="T104" fmla="*/ 107 w 120"/>
                <a:gd name="T105" fmla="*/ 6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0" h="120">
                  <a:moveTo>
                    <a:pt x="60" y="0"/>
                  </a:moveTo>
                  <a:cubicBezTo>
                    <a:pt x="27" y="0"/>
                    <a:pt x="0" y="27"/>
                    <a:pt x="0" y="60"/>
                  </a:cubicBezTo>
                  <a:cubicBezTo>
                    <a:pt x="0" y="93"/>
                    <a:pt x="27" y="120"/>
                    <a:pt x="60" y="120"/>
                  </a:cubicBezTo>
                  <a:cubicBezTo>
                    <a:pt x="93" y="120"/>
                    <a:pt x="120" y="93"/>
                    <a:pt x="120" y="60"/>
                  </a:cubicBezTo>
                  <a:cubicBezTo>
                    <a:pt x="120" y="27"/>
                    <a:pt x="93" y="0"/>
                    <a:pt x="60" y="0"/>
                  </a:cubicBezTo>
                  <a:close/>
                  <a:moveTo>
                    <a:pt x="83" y="24"/>
                  </a:moveTo>
                  <a:cubicBezTo>
                    <a:pt x="87" y="21"/>
                    <a:pt x="87" y="21"/>
                    <a:pt x="87" y="21"/>
                  </a:cubicBezTo>
                  <a:cubicBezTo>
                    <a:pt x="87" y="21"/>
                    <a:pt x="85" y="17"/>
                    <a:pt x="86" y="14"/>
                  </a:cubicBezTo>
                  <a:cubicBezTo>
                    <a:pt x="87" y="14"/>
                    <a:pt x="91" y="16"/>
                    <a:pt x="94" y="20"/>
                  </a:cubicBezTo>
                  <a:cubicBezTo>
                    <a:pt x="92" y="29"/>
                    <a:pt x="86" y="28"/>
                    <a:pt x="86" y="28"/>
                  </a:cubicBezTo>
                  <a:cubicBezTo>
                    <a:pt x="86" y="28"/>
                    <a:pt x="82" y="28"/>
                    <a:pt x="83" y="24"/>
                  </a:cubicBezTo>
                  <a:close/>
                  <a:moveTo>
                    <a:pt x="47" y="77"/>
                  </a:moveTo>
                  <a:cubicBezTo>
                    <a:pt x="46" y="78"/>
                    <a:pt x="45" y="81"/>
                    <a:pt x="44" y="84"/>
                  </a:cubicBezTo>
                  <a:cubicBezTo>
                    <a:pt x="43" y="86"/>
                    <a:pt x="42" y="87"/>
                    <a:pt x="41" y="88"/>
                  </a:cubicBezTo>
                  <a:cubicBezTo>
                    <a:pt x="39" y="89"/>
                    <a:pt x="39" y="91"/>
                    <a:pt x="39" y="91"/>
                  </a:cubicBezTo>
                  <a:cubicBezTo>
                    <a:pt x="38" y="95"/>
                    <a:pt x="38" y="95"/>
                    <a:pt x="38" y="95"/>
                  </a:cubicBezTo>
                  <a:cubicBezTo>
                    <a:pt x="38" y="95"/>
                    <a:pt x="39" y="99"/>
                    <a:pt x="40" y="100"/>
                  </a:cubicBezTo>
                  <a:cubicBezTo>
                    <a:pt x="40" y="102"/>
                    <a:pt x="37" y="110"/>
                    <a:pt x="37" y="110"/>
                  </a:cubicBezTo>
                  <a:cubicBezTo>
                    <a:pt x="34" y="109"/>
                    <a:pt x="33" y="106"/>
                    <a:pt x="32" y="104"/>
                  </a:cubicBezTo>
                  <a:cubicBezTo>
                    <a:pt x="32" y="102"/>
                    <a:pt x="30" y="101"/>
                    <a:pt x="31" y="99"/>
                  </a:cubicBezTo>
                  <a:cubicBezTo>
                    <a:pt x="31" y="96"/>
                    <a:pt x="29" y="95"/>
                    <a:pt x="28" y="94"/>
                  </a:cubicBezTo>
                  <a:cubicBezTo>
                    <a:pt x="27" y="92"/>
                    <a:pt x="26" y="90"/>
                    <a:pt x="26" y="89"/>
                  </a:cubicBezTo>
                  <a:cubicBezTo>
                    <a:pt x="26" y="88"/>
                    <a:pt x="23" y="86"/>
                    <a:pt x="23" y="86"/>
                  </a:cubicBezTo>
                  <a:cubicBezTo>
                    <a:pt x="23" y="86"/>
                    <a:pt x="18" y="83"/>
                    <a:pt x="17" y="82"/>
                  </a:cubicBezTo>
                  <a:cubicBezTo>
                    <a:pt x="16" y="81"/>
                    <a:pt x="15" y="77"/>
                    <a:pt x="15" y="75"/>
                  </a:cubicBezTo>
                  <a:cubicBezTo>
                    <a:pt x="15" y="73"/>
                    <a:pt x="16" y="68"/>
                    <a:pt x="16" y="68"/>
                  </a:cubicBezTo>
                  <a:cubicBezTo>
                    <a:pt x="16" y="68"/>
                    <a:pt x="18" y="66"/>
                    <a:pt x="17" y="65"/>
                  </a:cubicBezTo>
                  <a:cubicBezTo>
                    <a:pt x="15" y="64"/>
                    <a:pt x="15" y="60"/>
                    <a:pt x="15" y="60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3" y="58"/>
                    <a:pt x="11" y="55"/>
                    <a:pt x="10" y="54"/>
                  </a:cubicBezTo>
                  <a:cubicBezTo>
                    <a:pt x="10" y="52"/>
                    <a:pt x="10" y="51"/>
                    <a:pt x="11" y="50"/>
                  </a:cubicBezTo>
                  <a:cubicBezTo>
                    <a:pt x="11" y="49"/>
                    <a:pt x="10" y="46"/>
                    <a:pt x="10" y="45"/>
                  </a:cubicBezTo>
                  <a:cubicBezTo>
                    <a:pt x="20" y="20"/>
                    <a:pt x="37" y="15"/>
                    <a:pt x="37" y="15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8" y="20"/>
                    <a:pt x="35" y="21"/>
                    <a:pt x="34" y="21"/>
                  </a:cubicBezTo>
                  <a:cubicBezTo>
                    <a:pt x="32" y="20"/>
                    <a:pt x="31" y="20"/>
                    <a:pt x="31" y="2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3"/>
                    <a:pt x="28" y="25"/>
                    <a:pt x="28" y="26"/>
                  </a:cubicBezTo>
                  <a:cubicBezTo>
                    <a:pt x="28" y="27"/>
                    <a:pt x="29" y="29"/>
                    <a:pt x="29" y="29"/>
                  </a:cubicBezTo>
                  <a:cubicBezTo>
                    <a:pt x="29" y="29"/>
                    <a:pt x="32" y="29"/>
                    <a:pt x="32" y="28"/>
                  </a:cubicBezTo>
                  <a:cubicBezTo>
                    <a:pt x="32" y="27"/>
                    <a:pt x="32" y="26"/>
                    <a:pt x="32" y="26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4"/>
                    <a:pt x="34" y="23"/>
                    <a:pt x="40" y="24"/>
                  </a:cubicBezTo>
                  <a:cubicBezTo>
                    <a:pt x="47" y="24"/>
                    <a:pt x="44" y="29"/>
                    <a:pt x="47" y="30"/>
                  </a:cubicBezTo>
                  <a:cubicBezTo>
                    <a:pt x="50" y="31"/>
                    <a:pt x="45" y="35"/>
                    <a:pt x="44" y="37"/>
                  </a:cubicBezTo>
                  <a:cubicBezTo>
                    <a:pt x="43" y="39"/>
                    <a:pt x="41" y="34"/>
                    <a:pt x="41" y="34"/>
                  </a:cubicBezTo>
                  <a:cubicBezTo>
                    <a:pt x="41" y="34"/>
                    <a:pt x="43" y="32"/>
                    <a:pt x="40" y="32"/>
                  </a:cubicBezTo>
                  <a:cubicBezTo>
                    <a:pt x="37" y="31"/>
                    <a:pt x="35" y="36"/>
                    <a:pt x="37" y="36"/>
                  </a:cubicBezTo>
                  <a:cubicBezTo>
                    <a:pt x="38" y="36"/>
                    <a:pt x="40" y="38"/>
                    <a:pt x="39" y="39"/>
                  </a:cubicBezTo>
                  <a:cubicBezTo>
                    <a:pt x="39" y="40"/>
                    <a:pt x="39" y="40"/>
                    <a:pt x="38" y="43"/>
                  </a:cubicBezTo>
                  <a:cubicBezTo>
                    <a:pt x="36" y="46"/>
                    <a:pt x="34" y="48"/>
                    <a:pt x="34" y="48"/>
                  </a:cubicBezTo>
                  <a:cubicBezTo>
                    <a:pt x="34" y="48"/>
                    <a:pt x="32" y="47"/>
                    <a:pt x="33" y="49"/>
                  </a:cubicBezTo>
                  <a:cubicBezTo>
                    <a:pt x="34" y="51"/>
                    <a:pt x="33" y="54"/>
                    <a:pt x="33" y="55"/>
                  </a:cubicBezTo>
                  <a:cubicBezTo>
                    <a:pt x="33" y="57"/>
                    <a:pt x="29" y="54"/>
                    <a:pt x="29" y="51"/>
                  </a:cubicBezTo>
                  <a:cubicBezTo>
                    <a:pt x="28" y="48"/>
                    <a:pt x="25" y="51"/>
                    <a:pt x="24" y="51"/>
                  </a:cubicBezTo>
                  <a:cubicBezTo>
                    <a:pt x="23" y="51"/>
                    <a:pt x="21" y="50"/>
                    <a:pt x="21" y="49"/>
                  </a:cubicBezTo>
                  <a:cubicBezTo>
                    <a:pt x="20" y="48"/>
                    <a:pt x="15" y="52"/>
                    <a:pt x="14" y="52"/>
                  </a:cubicBezTo>
                  <a:cubicBezTo>
                    <a:pt x="13" y="53"/>
                    <a:pt x="13" y="55"/>
                    <a:pt x="15" y="54"/>
                  </a:cubicBezTo>
                  <a:cubicBezTo>
                    <a:pt x="17" y="53"/>
                    <a:pt x="19" y="54"/>
                    <a:pt x="19" y="56"/>
                  </a:cubicBezTo>
                  <a:cubicBezTo>
                    <a:pt x="18" y="58"/>
                    <a:pt x="16" y="57"/>
                    <a:pt x="16" y="58"/>
                  </a:cubicBezTo>
                  <a:cubicBezTo>
                    <a:pt x="17" y="60"/>
                    <a:pt x="19" y="61"/>
                    <a:pt x="19" y="63"/>
                  </a:cubicBezTo>
                  <a:cubicBezTo>
                    <a:pt x="20" y="65"/>
                    <a:pt x="25" y="63"/>
                    <a:pt x="27" y="62"/>
                  </a:cubicBezTo>
                  <a:cubicBezTo>
                    <a:pt x="28" y="62"/>
                    <a:pt x="33" y="61"/>
                    <a:pt x="33" y="63"/>
                  </a:cubicBezTo>
                  <a:cubicBezTo>
                    <a:pt x="34" y="65"/>
                    <a:pt x="39" y="66"/>
                    <a:pt x="41" y="66"/>
                  </a:cubicBezTo>
                  <a:cubicBezTo>
                    <a:pt x="43" y="67"/>
                    <a:pt x="46" y="67"/>
                    <a:pt x="49" y="69"/>
                  </a:cubicBezTo>
                  <a:cubicBezTo>
                    <a:pt x="51" y="72"/>
                    <a:pt x="47" y="76"/>
                    <a:pt x="47" y="77"/>
                  </a:cubicBezTo>
                  <a:close/>
                  <a:moveTo>
                    <a:pt x="59" y="14"/>
                  </a:moveTo>
                  <a:cubicBezTo>
                    <a:pt x="58" y="17"/>
                    <a:pt x="54" y="20"/>
                    <a:pt x="55" y="21"/>
                  </a:cubicBezTo>
                  <a:cubicBezTo>
                    <a:pt x="55" y="22"/>
                    <a:pt x="55" y="27"/>
                    <a:pt x="51" y="23"/>
                  </a:cubicBezTo>
                  <a:cubicBezTo>
                    <a:pt x="47" y="19"/>
                    <a:pt x="43" y="18"/>
                    <a:pt x="44" y="15"/>
                  </a:cubicBezTo>
                  <a:cubicBezTo>
                    <a:pt x="44" y="14"/>
                    <a:pt x="48" y="14"/>
                    <a:pt x="48" y="13"/>
                  </a:cubicBezTo>
                  <a:cubicBezTo>
                    <a:pt x="53" y="7"/>
                    <a:pt x="62" y="8"/>
                    <a:pt x="63" y="10"/>
                  </a:cubicBezTo>
                  <a:cubicBezTo>
                    <a:pt x="61" y="12"/>
                    <a:pt x="59" y="11"/>
                    <a:pt x="59" y="14"/>
                  </a:cubicBezTo>
                  <a:close/>
                  <a:moveTo>
                    <a:pt x="107" y="62"/>
                  </a:moveTo>
                  <a:cubicBezTo>
                    <a:pt x="107" y="62"/>
                    <a:pt x="109" y="65"/>
                    <a:pt x="112" y="65"/>
                  </a:cubicBezTo>
                  <a:cubicBezTo>
                    <a:pt x="110" y="87"/>
                    <a:pt x="92" y="102"/>
                    <a:pt x="92" y="102"/>
                  </a:cubicBezTo>
                  <a:cubicBezTo>
                    <a:pt x="89" y="99"/>
                    <a:pt x="90" y="96"/>
                    <a:pt x="90" y="96"/>
                  </a:cubicBezTo>
                  <a:cubicBezTo>
                    <a:pt x="91" y="92"/>
                    <a:pt x="91" y="92"/>
                    <a:pt x="91" y="92"/>
                  </a:cubicBezTo>
                  <a:cubicBezTo>
                    <a:pt x="91" y="85"/>
                    <a:pt x="91" y="85"/>
                    <a:pt x="91" y="85"/>
                  </a:cubicBezTo>
                  <a:cubicBezTo>
                    <a:pt x="91" y="85"/>
                    <a:pt x="91" y="77"/>
                    <a:pt x="84" y="81"/>
                  </a:cubicBezTo>
                  <a:cubicBezTo>
                    <a:pt x="77" y="83"/>
                    <a:pt x="80" y="83"/>
                    <a:pt x="72" y="83"/>
                  </a:cubicBezTo>
                  <a:cubicBezTo>
                    <a:pt x="64" y="84"/>
                    <a:pt x="66" y="67"/>
                    <a:pt x="66" y="67"/>
                  </a:cubicBezTo>
                  <a:cubicBezTo>
                    <a:pt x="66" y="43"/>
                    <a:pt x="84" y="61"/>
                    <a:pt x="84" y="61"/>
                  </a:cubicBezTo>
                  <a:cubicBezTo>
                    <a:pt x="95" y="69"/>
                    <a:pt x="97" y="56"/>
                    <a:pt x="97" y="56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105" y="49"/>
                    <a:pt x="105" y="49"/>
                    <a:pt x="105" y="49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93" y="39"/>
                    <a:pt x="93" y="39"/>
                    <a:pt x="93" y="39"/>
                  </a:cubicBezTo>
                  <a:cubicBezTo>
                    <a:pt x="93" y="39"/>
                    <a:pt x="91" y="43"/>
                    <a:pt x="94" y="48"/>
                  </a:cubicBezTo>
                  <a:cubicBezTo>
                    <a:pt x="94" y="48"/>
                    <a:pt x="93" y="53"/>
                    <a:pt x="91" y="52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4" y="48"/>
                    <a:pt x="82" y="47"/>
                    <a:pt x="79" y="49"/>
                  </a:cubicBezTo>
                  <a:cubicBezTo>
                    <a:pt x="75" y="52"/>
                    <a:pt x="69" y="49"/>
                    <a:pt x="69" y="49"/>
                  </a:cubicBezTo>
                  <a:cubicBezTo>
                    <a:pt x="69" y="49"/>
                    <a:pt x="69" y="46"/>
                    <a:pt x="73" y="44"/>
                  </a:cubicBezTo>
                  <a:cubicBezTo>
                    <a:pt x="76" y="42"/>
                    <a:pt x="76" y="42"/>
                    <a:pt x="76" y="42"/>
                  </a:cubicBezTo>
                  <a:cubicBezTo>
                    <a:pt x="76" y="42"/>
                    <a:pt x="75" y="38"/>
                    <a:pt x="76" y="35"/>
                  </a:cubicBezTo>
                  <a:cubicBezTo>
                    <a:pt x="77" y="32"/>
                    <a:pt x="78" y="35"/>
                    <a:pt x="81" y="33"/>
                  </a:cubicBezTo>
                  <a:cubicBezTo>
                    <a:pt x="84" y="31"/>
                    <a:pt x="86" y="37"/>
                    <a:pt x="90" y="36"/>
                  </a:cubicBezTo>
                  <a:cubicBezTo>
                    <a:pt x="94" y="36"/>
                    <a:pt x="92" y="35"/>
                    <a:pt x="95" y="33"/>
                  </a:cubicBezTo>
                  <a:cubicBezTo>
                    <a:pt x="98" y="32"/>
                    <a:pt x="100" y="36"/>
                    <a:pt x="100" y="36"/>
                  </a:cubicBezTo>
                  <a:cubicBezTo>
                    <a:pt x="106" y="37"/>
                    <a:pt x="106" y="37"/>
                    <a:pt x="106" y="37"/>
                  </a:cubicBezTo>
                  <a:cubicBezTo>
                    <a:pt x="106" y="37"/>
                    <a:pt x="105" y="30"/>
                    <a:pt x="105" y="32"/>
                  </a:cubicBezTo>
                  <a:cubicBezTo>
                    <a:pt x="109" y="38"/>
                    <a:pt x="114" y="55"/>
                    <a:pt x="112" y="58"/>
                  </a:cubicBezTo>
                  <a:cubicBezTo>
                    <a:pt x="111" y="57"/>
                    <a:pt x="110" y="57"/>
                    <a:pt x="110" y="57"/>
                  </a:cubicBezTo>
                  <a:cubicBezTo>
                    <a:pt x="103" y="57"/>
                    <a:pt x="103" y="57"/>
                    <a:pt x="103" y="57"/>
                  </a:cubicBezTo>
                  <a:lnTo>
                    <a:pt x="107" y="62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15" name="Group 114"/>
            <p:cNvGrpSpPr/>
            <p:nvPr/>
          </p:nvGrpSpPr>
          <p:grpSpPr>
            <a:xfrm>
              <a:off x="5514990" y="3817789"/>
              <a:ext cx="3275649" cy="738664"/>
              <a:chOff x="6048451" y="4074606"/>
              <a:chExt cx="3275649" cy="738664"/>
            </a:xfrm>
          </p:grpSpPr>
          <p:sp>
            <p:nvSpPr>
              <p:cNvPr id="122" name="Rectangle 121"/>
              <p:cNvSpPr/>
              <p:nvPr/>
            </p:nvSpPr>
            <p:spPr>
              <a:xfrm>
                <a:off x="6048451" y="4074606"/>
                <a:ext cx="1050487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3000" b="1" dirty="0" smtClean="0">
                    <a:solidFill>
                      <a:srgbClr val="990000"/>
                    </a:solidFill>
                    <a:latin typeface="Calibri"/>
                  </a:rPr>
                  <a:t>75</a:t>
                </a:r>
                <a:endParaRPr lang="en-US" sz="1200" dirty="0">
                  <a:solidFill>
                    <a:srgbClr val="777777"/>
                  </a:solidFill>
                  <a:latin typeface="Calibri"/>
                </a:endParaRPr>
              </a:p>
            </p:txBody>
          </p:sp>
          <p:sp>
            <p:nvSpPr>
              <p:cNvPr id="123" name="Rectangle 122"/>
              <p:cNvSpPr/>
              <p:nvPr/>
            </p:nvSpPr>
            <p:spPr>
              <a:xfrm>
                <a:off x="7024232" y="4121286"/>
                <a:ext cx="2299868" cy="5252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sz="1200" dirty="0">
                    <a:solidFill>
                      <a:srgbClr val="777777"/>
                    </a:solidFill>
                    <a:latin typeface="Calibri"/>
                  </a:rPr>
                  <a:t/>
                </a:r>
                <a:br>
                  <a:rPr lang="en-US" sz="1200" dirty="0">
                    <a:solidFill>
                      <a:srgbClr val="777777"/>
                    </a:solidFill>
                    <a:latin typeface="Calibri"/>
                  </a:rPr>
                </a:br>
                <a:r>
                  <a:rPr lang="en-US" sz="1200" dirty="0">
                    <a:solidFill>
                      <a:srgbClr val="777777"/>
                    </a:solidFill>
                    <a:latin typeface="Calibri"/>
                  </a:rPr>
                  <a:t>VHA Sites  (13 countries)</a:t>
                </a: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16" name="Group 115"/>
            <p:cNvGrpSpPr/>
            <p:nvPr/>
          </p:nvGrpSpPr>
          <p:grpSpPr>
            <a:xfrm>
              <a:off x="5514990" y="4464770"/>
              <a:ext cx="2467327" cy="738663"/>
              <a:chOff x="6036235" y="4074606"/>
              <a:chExt cx="2467327" cy="738663"/>
            </a:xfrm>
          </p:grpSpPr>
          <p:sp>
            <p:nvSpPr>
              <p:cNvPr id="120" name="Rectangle 119"/>
              <p:cNvSpPr/>
              <p:nvPr/>
            </p:nvSpPr>
            <p:spPr>
              <a:xfrm>
                <a:off x="6036235" y="4074606"/>
                <a:ext cx="1062703" cy="738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3000" b="1" dirty="0" smtClean="0">
                    <a:solidFill>
                      <a:srgbClr val="990000"/>
                    </a:solidFill>
                    <a:latin typeface="Calibri"/>
                  </a:rPr>
                  <a:t>226</a:t>
                </a:r>
                <a:endParaRPr lang="en-US" sz="1200" dirty="0">
                  <a:solidFill>
                    <a:srgbClr val="777777"/>
                  </a:solidFill>
                  <a:latin typeface="Calibri"/>
                </a:endParaRPr>
              </a:p>
            </p:txBody>
          </p:sp>
          <p:sp>
            <p:nvSpPr>
              <p:cNvPr id="121" name="Rectangle 120"/>
              <p:cNvSpPr/>
              <p:nvPr/>
            </p:nvSpPr>
            <p:spPr>
              <a:xfrm>
                <a:off x="7024232" y="4249886"/>
                <a:ext cx="1479330" cy="5252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sz="1200" dirty="0">
                    <a:solidFill>
                      <a:srgbClr val="777777"/>
                    </a:solidFill>
                    <a:latin typeface="Calibri"/>
                  </a:rPr>
                  <a:t>Smaller </a:t>
                </a:r>
                <a:br>
                  <a:rPr lang="en-US" sz="1200" dirty="0">
                    <a:solidFill>
                      <a:srgbClr val="777777"/>
                    </a:solidFill>
                    <a:latin typeface="Calibri"/>
                  </a:rPr>
                </a:br>
                <a:r>
                  <a:rPr lang="en-US" sz="1200" dirty="0">
                    <a:solidFill>
                      <a:srgbClr val="777777"/>
                    </a:solidFill>
                    <a:latin typeface="Calibri"/>
                  </a:rPr>
                  <a:t>collection sites</a:t>
                </a: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17" name="Group 116"/>
            <p:cNvGrpSpPr/>
            <p:nvPr/>
          </p:nvGrpSpPr>
          <p:grpSpPr>
            <a:xfrm>
              <a:off x="5514990" y="5111751"/>
              <a:ext cx="3149273" cy="738663"/>
              <a:chOff x="6036235" y="4074606"/>
              <a:chExt cx="3149273" cy="738663"/>
            </a:xfrm>
          </p:grpSpPr>
          <p:sp>
            <p:nvSpPr>
              <p:cNvPr id="118" name="Rectangle 117"/>
              <p:cNvSpPr/>
              <p:nvPr/>
            </p:nvSpPr>
            <p:spPr>
              <a:xfrm>
                <a:off x="6036235" y="4074606"/>
                <a:ext cx="1062703" cy="738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3000" b="1" dirty="0" smtClean="0">
                    <a:solidFill>
                      <a:srgbClr val="990000"/>
                    </a:solidFill>
                    <a:latin typeface="Calibri"/>
                  </a:rPr>
                  <a:t>36</a:t>
                </a:r>
                <a:endParaRPr lang="en-US" sz="1200" dirty="0">
                  <a:solidFill>
                    <a:srgbClr val="777777"/>
                  </a:solidFill>
                  <a:latin typeface="Calibri"/>
                </a:endParaRPr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7024232" y="4249886"/>
                <a:ext cx="2161276" cy="5252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sz="1200" dirty="0">
                    <a:solidFill>
                      <a:srgbClr val="777777"/>
                    </a:solidFill>
                    <a:latin typeface="Calibri"/>
                  </a:rPr>
                  <a:t>Countries with </a:t>
                </a:r>
                <a:br>
                  <a:rPr lang="en-US" sz="1200" dirty="0">
                    <a:solidFill>
                      <a:srgbClr val="777777"/>
                    </a:solidFill>
                    <a:latin typeface="Calibri"/>
                  </a:rPr>
                </a:br>
                <a:r>
                  <a:rPr lang="en-US" sz="1200" dirty="0">
                    <a:solidFill>
                      <a:srgbClr val="777777"/>
                    </a:solidFill>
                    <a:latin typeface="Calibri"/>
                  </a:rPr>
                  <a:t>Smaller collection sites</a:t>
                </a: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History Archive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79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65155" y="945449"/>
            <a:ext cx="1372817" cy="942841"/>
          </a:xfrm>
          <a:prstGeom prst="rect">
            <a:avLst/>
          </a:prstGeom>
          <a:noFill/>
          <a:ln w="38100" cmpd="sng">
            <a:solidFill>
              <a:srgbClr val="800000"/>
            </a:solidFill>
          </a:ln>
        </p:spPr>
      </p:pic>
      <p:pic>
        <p:nvPicPr>
          <p:cNvPr id="41" name="Picture 40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14044" y="920175"/>
            <a:ext cx="1371600" cy="968115"/>
          </a:xfrm>
          <a:prstGeom prst="rect">
            <a:avLst/>
          </a:prstGeom>
          <a:noFill/>
          <a:ln w="38100" cmpd="sng">
            <a:solidFill>
              <a:srgbClr val="800000"/>
            </a:solidFill>
          </a:ln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4943" y="1049119"/>
            <a:ext cx="1371600" cy="958426"/>
          </a:xfrm>
          <a:prstGeom prst="rect">
            <a:avLst/>
          </a:prstGeom>
          <a:ln w="38100" cmpd="sng">
            <a:solidFill>
              <a:srgbClr val="800000"/>
            </a:solidFill>
          </a:ln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4192" y="3446998"/>
            <a:ext cx="1366395" cy="1212339"/>
          </a:xfrm>
          <a:prstGeom prst="rect">
            <a:avLst/>
          </a:prstGeom>
          <a:ln w="38100" cmpd="sng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368" y="2990269"/>
            <a:ext cx="1828196" cy="1219749"/>
          </a:xfrm>
          <a:prstGeom prst="rect">
            <a:avLst/>
          </a:prstGeom>
          <a:ln w="38100" cmpd="sng">
            <a:solidFill>
              <a:srgbClr val="800000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216725" y="382814"/>
            <a:ext cx="2031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 smtClean="0">
                <a:solidFill>
                  <a:srgbClr val="750C26"/>
                </a:solidFill>
                <a:latin typeface="Adobe Caslon Pro"/>
                <a:cs typeface="Adobe Caslon Pro"/>
              </a:rPr>
              <a:t>Eyes on Testimony </a:t>
            </a:r>
            <a:endParaRPr lang="en-US" sz="2000" b="1" i="1" dirty="0">
              <a:solidFill>
                <a:srgbClr val="750C26"/>
              </a:solidFill>
              <a:latin typeface="Adobe Caslon Pro"/>
              <a:cs typeface="Adobe Caslon Pro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865155" y="2367111"/>
            <a:ext cx="1452474" cy="164143"/>
          </a:xfrm>
          <a:prstGeom prst="line">
            <a:avLst/>
          </a:prstGeom>
          <a:ln>
            <a:solidFill>
              <a:srgbClr val="8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317629" y="2107939"/>
            <a:ext cx="176801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750C26"/>
                </a:solidFill>
                <a:latin typeface="Adobe Caslon Pro"/>
                <a:cs typeface="Adobe Caslon Pro"/>
              </a:rPr>
              <a:t>16 M</a:t>
            </a:r>
            <a:endParaRPr lang="en-US" sz="3200" dirty="0">
              <a:solidFill>
                <a:srgbClr val="750C26"/>
              </a:solidFill>
              <a:latin typeface="Adobe Caslon Pro"/>
              <a:cs typeface="Adobe Caslon Pro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2201501" y="2630501"/>
            <a:ext cx="1225899" cy="359768"/>
          </a:xfrm>
          <a:prstGeom prst="line">
            <a:avLst/>
          </a:prstGeom>
          <a:ln>
            <a:solidFill>
              <a:srgbClr val="8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2738772" y="2007545"/>
            <a:ext cx="431983" cy="255897"/>
          </a:xfrm>
          <a:prstGeom prst="line">
            <a:avLst/>
          </a:prstGeom>
          <a:ln>
            <a:solidFill>
              <a:srgbClr val="8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4402446" y="2007545"/>
            <a:ext cx="288889" cy="359566"/>
          </a:xfrm>
          <a:prstGeom prst="line">
            <a:avLst/>
          </a:prstGeom>
          <a:ln>
            <a:solidFill>
              <a:srgbClr val="8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4554847" y="2159945"/>
            <a:ext cx="930096" cy="359566"/>
          </a:xfrm>
          <a:prstGeom prst="line">
            <a:avLst/>
          </a:prstGeom>
          <a:ln>
            <a:solidFill>
              <a:srgbClr val="8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4554847" y="2519511"/>
            <a:ext cx="2365522" cy="152400"/>
          </a:xfrm>
          <a:prstGeom prst="line">
            <a:avLst/>
          </a:prstGeom>
          <a:ln>
            <a:solidFill>
              <a:srgbClr val="8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 flipV="1">
            <a:off x="4554847" y="2773947"/>
            <a:ext cx="2563838" cy="306930"/>
          </a:xfrm>
          <a:prstGeom prst="line">
            <a:avLst/>
          </a:prstGeom>
          <a:ln>
            <a:solidFill>
              <a:srgbClr val="8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4000163" y="2671911"/>
            <a:ext cx="402283" cy="605810"/>
          </a:xfrm>
          <a:prstGeom prst="line">
            <a:avLst/>
          </a:prstGeom>
          <a:ln>
            <a:solidFill>
              <a:srgbClr val="8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3427400" y="2687812"/>
            <a:ext cx="423521" cy="500013"/>
          </a:xfrm>
          <a:prstGeom prst="line">
            <a:avLst/>
          </a:prstGeom>
          <a:ln>
            <a:solidFill>
              <a:srgbClr val="8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1603-135 © Don Milici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1502" y="3562684"/>
            <a:ext cx="1625640" cy="1084844"/>
          </a:xfrm>
          <a:prstGeom prst="rect">
            <a:avLst/>
          </a:prstGeom>
          <a:ln w="38100" cmpd="sng">
            <a:solidFill>
              <a:srgbClr val="780925"/>
            </a:solidFill>
          </a:ln>
        </p:spPr>
      </p:pic>
      <p:pic>
        <p:nvPicPr>
          <p:cNvPr id="29" name="Picture 28" descr="1501-031 ©Don Milici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1" y="1384784"/>
            <a:ext cx="1648636" cy="1161738"/>
          </a:xfrm>
          <a:prstGeom prst="rect">
            <a:avLst/>
          </a:prstGeom>
          <a:ln w="38100" cmpd="sng">
            <a:solidFill>
              <a:srgbClr val="800000"/>
            </a:solidFill>
          </a:ln>
        </p:spPr>
      </p:pic>
      <p:pic>
        <p:nvPicPr>
          <p:cNvPr id="11" name="Picture 10" descr="IMG_2884-13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7857" y="1396604"/>
            <a:ext cx="1990224" cy="1326816"/>
          </a:xfrm>
          <a:prstGeom prst="rect">
            <a:avLst/>
          </a:prstGeom>
          <a:ln w="38100" cmpd="sng">
            <a:solidFill>
              <a:srgbClr val="800000"/>
            </a:solidFill>
          </a:ln>
        </p:spPr>
      </p:pic>
      <p:pic>
        <p:nvPicPr>
          <p:cNvPr id="13" name="Picture 12" descr="Shoah Foundation genocide survivors-59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3802" y="2952503"/>
            <a:ext cx="1374607" cy="916405"/>
          </a:xfrm>
          <a:prstGeom prst="rect">
            <a:avLst/>
          </a:prstGeom>
          <a:ln w="38100" cmpd="sng">
            <a:solidFill>
              <a:srgbClr val="800000"/>
            </a:solidFill>
          </a:ln>
        </p:spPr>
      </p:pic>
      <p:pic>
        <p:nvPicPr>
          <p:cNvPr id="16" name="Picture 15" descr="15__GR42030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2068" y="3469052"/>
            <a:ext cx="1600248" cy="1065100"/>
          </a:xfrm>
          <a:prstGeom prst="rect">
            <a:avLst/>
          </a:prstGeom>
          <a:ln w="38100" cmpd="sng">
            <a:solidFill>
              <a:srgbClr val="800000"/>
            </a:solidFill>
          </a:ln>
        </p:spPr>
      </p:pic>
      <p:cxnSp>
        <p:nvCxnSpPr>
          <p:cNvPr id="35" name="Straight Connector 34"/>
          <p:cNvCxnSpPr/>
          <p:nvPr/>
        </p:nvCxnSpPr>
        <p:spPr>
          <a:xfrm flipH="1" flipV="1">
            <a:off x="4338053" y="2773947"/>
            <a:ext cx="1590842" cy="503774"/>
          </a:xfrm>
          <a:prstGeom prst="line">
            <a:avLst/>
          </a:prstGeom>
          <a:ln>
            <a:solidFill>
              <a:srgbClr val="8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983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1302</TotalTime>
  <Words>774</Words>
  <Application>Microsoft Macintosh PowerPoint</Application>
  <PresentationFormat>On-screen Show (16:9)</PresentationFormat>
  <Paragraphs>219</Paragraphs>
  <Slides>20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Adobe Caslon Pro</vt:lpstr>
      <vt:lpstr>Adobe Caslon Pro SmBd</vt:lpstr>
      <vt:lpstr>Calibri</vt:lpstr>
      <vt:lpstr>Gill Sans MT</vt:lpstr>
      <vt:lpstr>ＭＳ Ｐゴシック</vt:lpstr>
      <vt:lpstr>National Medium</vt:lpstr>
      <vt:lpstr>National-Book</vt:lpstr>
      <vt:lpstr>National-Extrabold</vt:lpstr>
      <vt:lpstr>National-Light</vt:lpstr>
      <vt:lpstr>National-Medium</vt:lpstr>
      <vt:lpstr>National-Regular</vt:lpstr>
      <vt:lpstr>Wingdings</vt:lpstr>
      <vt:lpstr>Arial</vt:lpstr>
      <vt:lpstr>Office Theme</vt:lpstr>
      <vt:lpstr>PowerPoint Presentation</vt:lpstr>
      <vt:lpstr>Testimony: George Papanek</vt:lpstr>
      <vt:lpstr>Leading Change Through Testimony</vt:lpstr>
      <vt:lpstr>Strategic Objectives</vt:lpstr>
      <vt:lpstr>Program Schematic</vt:lpstr>
      <vt:lpstr>Visual History Archive </vt:lpstr>
      <vt:lpstr>Visual History Archive </vt:lpstr>
      <vt:lpstr>Visual History Archive </vt:lpstr>
      <vt:lpstr>PowerPoint Presentation</vt:lpstr>
      <vt:lpstr>Working Theory of Change</vt:lpstr>
      <vt:lpstr>Reach &amp; Channels </vt:lpstr>
      <vt:lpstr>PowerPoint Presentation</vt:lpstr>
      <vt:lpstr>Visual History Archive – Demo</vt:lpstr>
      <vt:lpstr>PowerPoint Presentation</vt:lpstr>
      <vt:lpstr>Center for Advanced Genocide Research</vt:lpstr>
      <vt:lpstr>PowerPoint Presentation</vt:lpstr>
      <vt:lpstr>Learning Aims</vt:lpstr>
      <vt:lpstr>Education – IWitness</vt:lpstr>
      <vt:lpstr>Teaching With Testimony</vt:lpstr>
      <vt:lpstr>PowerPoint Presentation</vt:lpstr>
    </vt:vector>
  </TitlesOfParts>
  <Company>Glen Powell Graphic Design</Company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Glen Powell</dc:creator>
  <cp:lastModifiedBy>Microsoft Office User</cp:lastModifiedBy>
  <cp:revision>206</cp:revision>
  <cp:lastPrinted>2016-08-18T20:59:38Z</cp:lastPrinted>
  <dcterms:created xsi:type="dcterms:W3CDTF">2016-08-09T10:52:34Z</dcterms:created>
  <dcterms:modified xsi:type="dcterms:W3CDTF">2017-01-31T20:07:19Z</dcterms:modified>
</cp:coreProperties>
</file>